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OV" ContentType="video/quicktime"/>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Lst>
  <p:notesMasterIdLst>
    <p:notesMasterId r:id="rId19"/>
  </p:notesMasterIdLst>
  <p:sldIdLst>
    <p:sldId id="256" r:id="rId2"/>
    <p:sldId id="257" r:id="rId3"/>
    <p:sldId id="269" r:id="rId4"/>
    <p:sldId id="262" r:id="rId5"/>
    <p:sldId id="267" r:id="rId6"/>
    <p:sldId id="266" r:id="rId7"/>
    <p:sldId id="268" r:id="rId8"/>
    <p:sldId id="259" r:id="rId9"/>
    <p:sldId id="258" r:id="rId10"/>
    <p:sldId id="264" r:id="rId11"/>
    <p:sldId id="270" r:id="rId12"/>
    <p:sldId id="271" r:id="rId13"/>
    <p:sldId id="272" r:id="rId14"/>
    <p:sldId id="263" r:id="rId15"/>
    <p:sldId id="260" r:id="rId16"/>
    <p:sldId id="261"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4"/>
    <p:restoredTop sz="94590"/>
  </p:normalViewPr>
  <p:slideViewPr>
    <p:cSldViewPr snapToGrid="0" snapToObjects="1">
      <p:cViewPr>
        <p:scale>
          <a:sx n="70" d="100"/>
          <a:sy n="70" d="100"/>
        </p:scale>
        <p:origin x="19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CCDDB-B281-A644-A7B6-E587B42BEB52}" type="datetimeFigureOut">
              <a:rPr lang="en-US" smtClean="0"/>
              <a:t>4/3/20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6C85-7D52-9247-A121-E1F510647F0A}" type="slidenum">
              <a:rPr lang="en-US" smtClean="0"/>
              <a:t>‹#›</a:t>
            </a:fld>
            <a:endParaRPr lang="en-US"/>
          </a:p>
        </p:txBody>
      </p:sp>
    </p:spTree>
    <p:extLst>
      <p:ext uri="{BB962C8B-B14F-4D97-AF65-F5344CB8AC3E}">
        <p14:creationId xmlns:p14="http://schemas.microsoft.com/office/powerpoint/2010/main" val="153472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B6C85-7D52-9247-A121-E1F510647F0A}" type="slidenum">
              <a:rPr lang="en-US" smtClean="0"/>
              <a:t>2</a:t>
            </a:fld>
            <a:endParaRPr lang="en-US"/>
          </a:p>
        </p:txBody>
      </p:sp>
    </p:spTree>
    <p:extLst>
      <p:ext uri="{BB962C8B-B14F-4D97-AF65-F5344CB8AC3E}">
        <p14:creationId xmlns:p14="http://schemas.microsoft.com/office/powerpoint/2010/main" val="81051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B6C85-7D52-9247-A121-E1F510647F0A}" type="slidenum">
              <a:rPr lang="en-US" smtClean="0"/>
              <a:t>14</a:t>
            </a:fld>
            <a:endParaRPr lang="en-US"/>
          </a:p>
        </p:txBody>
      </p:sp>
    </p:spTree>
    <p:extLst>
      <p:ext uri="{BB962C8B-B14F-4D97-AF65-F5344CB8AC3E}">
        <p14:creationId xmlns:p14="http://schemas.microsoft.com/office/powerpoint/2010/main" val="66104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70D9BF-D4A8-1346-B0D7-02B89705E857}"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448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F1729-C7F3-D348-96A1-001F63578040}" type="datetime1">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75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967B8-A8F7-4142-B982-A61A74EFE681}"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727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14A01B87-F3A0-9745-B22E-F3526C8A1E84}"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61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36BAF48E-47A2-3B46-A1B4-F09BB9CD8070}"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7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519EC3-DED7-334A-BE58-57D52442CEB9}"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5197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58769-6A66-A24E-B55F-E2D3008FC06F}"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685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009A37-7044-0944-8647-6FA852BA62F8}"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750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CD975-D906-DF48-93CE-C756EFE0C3E4}"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897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FFC20-BAF7-8144-838D-0C664E56AF5B}"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14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66EFA-CDF2-FC4C-8C6A-15DBFCCF2BCA}"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85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6D11CA-2FB7-CF42-8ED3-2749959B53C1}" type="datetime1">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289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A57F89-E9F4-084D-89EB-E388A8007DDD}" type="datetime1">
              <a:rPr lang="en-US" smtClean="0"/>
              <a:t>4/3/20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557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55370B-DECF-7748-843C-AA9B0DA7937A}" type="datetime1">
              <a:rPr lang="en-US" smtClean="0"/>
              <a:t>4/3/20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7590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65EBA-A0EF-A440-9056-EEC7786438F1}" type="datetime1">
              <a:rPr lang="en-US" smtClean="0"/>
              <a:t>4/3/20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796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54774-0333-FC48-950E-B01CDE70159B}" type="datetime1">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883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A948DD4-F241-A34F-BC88-7D21982CEBC1}" type="datetime1">
              <a:rPr lang="en-US" smtClean="0"/>
              <a:t>4/3/20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68237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C12CC8C-8346-7449-AAC5-514075A30A63}" type="datetime1">
              <a:rPr lang="en-US" smtClean="0"/>
              <a:t>4/3/20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74711063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5" Type="http://schemas.openxmlformats.org/officeDocument/2006/relationships/image" Target="../media/image30.jpeg"/><Relationship Id="rId1" Type="http://schemas.microsoft.com/office/2007/relationships/media" Target="../media/media1.MOV"/><Relationship Id="rId2" Type="http://schemas.openxmlformats.org/officeDocument/2006/relationships/video" Target="../media/media1.MOV"/></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G_0635.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20000" contrast="20000"/>
          </a:blip>
          <a:srcRect l="17501" t="17339" r="19206" b="20308"/>
          <a:stretch/>
        </p:blipFill>
        <p:spPr>
          <a:xfrm>
            <a:off x="322822" y="152400"/>
            <a:ext cx="11565352" cy="6535793"/>
          </a:xfrm>
          <a:prstGeom prst="rect">
            <a:avLst/>
          </a:prstGeom>
        </p:spPr>
      </p:pic>
      <p:sp>
        <p:nvSpPr>
          <p:cNvPr id="2" name="Title 1"/>
          <p:cNvSpPr>
            <a:spLocks noGrp="1"/>
          </p:cNvSpPr>
          <p:nvPr>
            <p:ph type="ctrTitle"/>
          </p:nvPr>
        </p:nvSpPr>
        <p:spPr>
          <a:xfrm>
            <a:off x="1987102" y="-220133"/>
            <a:ext cx="8236791" cy="2140527"/>
          </a:xfrm>
        </p:spPr>
        <p:txBody>
          <a:bodyPr/>
          <a:lstStyle/>
          <a:p>
            <a:r>
              <a:rPr lang="en-US" b="1"/>
              <a:t>Silicon </a:t>
            </a:r>
            <a:r>
              <a:rPr lang="en-US" b="1" smtClean="0"/>
              <a:t>Nitride Molecular </a:t>
            </a:r>
            <a:r>
              <a:rPr lang="en-US" b="1" dirty="0" smtClean="0"/>
              <a:t>Dynamics</a:t>
            </a:r>
            <a:endParaRPr lang="en-US" b="1" dirty="0"/>
          </a:p>
        </p:txBody>
      </p:sp>
      <p:sp>
        <p:nvSpPr>
          <p:cNvPr id="4" name="TextBox 3"/>
          <p:cNvSpPr txBox="1"/>
          <p:nvPr/>
        </p:nvSpPr>
        <p:spPr>
          <a:xfrm>
            <a:off x="3035946" y="5487864"/>
            <a:ext cx="6139104" cy="1200329"/>
          </a:xfrm>
          <a:prstGeom prst="rect">
            <a:avLst/>
          </a:prstGeom>
          <a:noFill/>
        </p:spPr>
        <p:txBody>
          <a:bodyPr wrap="square" rtlCol="0">
            <a:spAutoFit/>
          </a:bodyPr>
          <a:lstStyle/>
          <a:p>
            <a:pPr algn="ctr"/>
            <a:r>
              <a:rPr lang="en-US" sz="3600" b="1" dirty="0" smtClean="0"/>
              <a:t>Chris Galus</a:t>
            </a:r>
          </a:p>
          <a:p>
            <a:pPr algn="ctr"/>
            <a:r>
              <a:rPr lang="en-US" sz="3600" b="1" dirty="0" smtClean="0"/>
              <a:t>Mentor: Mark Hawthorne</a:t>
            </a:r>
            <a:endParaRPr lang="en-US" sz="3600" b="1" dirty="0"/>
          </a:p>
        </p:txBody>
      </p:sp>
      <p:pic>
        <p:nvPicPr>
          <p:cNvPr id="5" name="Picture 4">
            <a:extLst>
              <a:ext uri="{FF2B5EF4-FFF2-40B4-BE49-F238E27FC236}">
                <a16:creationId xmlns="" xmlns:a16="http://schemas.microsoft.com/office/drawing/2014/main" id="{26AB054F-80DC-40C9-BC48-B1CA61B33CBE}"/>
              </a:ext>
            </a:extLst>
          </p:cNvPr>
          <p:cNvPicPr>
            <a:picLocks noChangeAspect="1"/>
          </p:cNvPicPr>
          <p:nvPr/>
        </p:nvPicPr>
        <p:blipFill>
          <a:blip r:embed="rId5">
            <a:lum/>
            <a:alphaModFix/>
          </a:blip>
          <a:srcRect/>
          <a:stretch>
            <a:fillRect/>
          </a:stretch>
        </p:blipFill>
        <p:spPr>
          <a:xfrm>
            <a:off x="10129234" y="4986147"/>
            <a:ext cx="1865601" cy="1560958"/>
          </a:xfrm>
          <a:prstGeom prst="rect">
            <a:avLst/>
          </a:prstGeom>
          <a:noFill/>
          <a:ln>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14" y="5198914"/>
            <a:ext cx="1009881" cy="1348191"/>
          </a:xfrm>
          <a:prstGeom prst="rect">
            <a:avLst/>
          </a:prstGeom>
        </p:spPr>
      </p:pic>
    </p:spTree>
    <p:extLst>
      <p:ext uri="{BB962C8B-B14F-4D97-AF65-F5344CB8AC3E}">
        <p14:creationId xmlns:p14="http://schemas.microsoft.com/office/powerpoint/2010/main" val="204800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413" y="0"/>
            <a:ext cx="6461654" cy="1524000"/>
          </a:xfrm>
        </p:spPr>
        <p:txBody>
          <a:bodyPr>
            <a:normAutofit/>
          </a:bodyPr>
          <a:lstStyle/>
          <a:p>
            <a:r>
              <a:rPr lang="en-US" sz="4000" b="1" u="sng" cap="none" dirty="0" smtClean="0">
                <a:ea typeface="Helvetica" charset="0"/>
                <a:cs typeface="Helvetica" charset="0"/>
              </a:rPr>
              <a:t>Attempted Simulations</a:t>
            </a:r>
            <a:endParaRPr lang="en-US" sz="4000" b="1" u="sng" cap="none" dirty="0">
              <a:ea typeface="Helvetica" charset="0"/>
              <a:cs typeface="Helvetica"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15" y="1306574"/>
            <a:ext cx="4591050" cy="4578641"/>
          </a:xfrm>
          <a:prstGeom prst="rect">
            <a:avLst/>
          </a:prstGeom>
        </p:spPr>
      </p:pic>
      <p:sp>
        <p:nvSpPr>
          <p:cNvPr id="10" name="TextBox 9"/>
          <p:cNvSpPr txBox="1"/>
          <p:nvPr/>
        </p:nvSpPr>
        <p:spPr>
          <a:xfrm>
            <a:off x="1324239" y="5885215"/>
            <a:ext cx="4064001" cy="369332"/>
          </a:xfrm>
          <a:prstGeom prst="rect">
            <a:avLst/>
          </a:prstGeom>
          <a:noFill/>
        </p:spPr>
        <p:txBody>
          <a:bodyPr wrap="square" rtlCol="0">
            <a:spAutoFit/>
          </a:bodyPr>
          <a:lstStyle/>
          <a:p>
            <a:pPr algn="ctr"/>
            <a:r>
              <a:rPr lang="en-US" b="1" dirty="0" smtClean="0"/>
              <a:t>Figure </a:t>
            </a:r>
            <a:r>
              <a:rPr lang="en-US" b="1" dirty="0" smtClean="0"/>
              <a:t>12: </a:t>
            </a:r>
            <a:r>
              <a:rPr lang="en-US" dirty="0" smtClean="0"/>
              <a:t>Melt/Decomposition</a:t>
            </a:r>
            <a:endParaRPr lang="en-US" dirty="0"/>
          </a:p>
        </p:txBody>
      </p:sp>
      <p:sp>
        <p:nvSpPr>
          <p:cNvPr id="14" name="Slide Number Placeholder 4"/>
          <p:cNvSpPr txBox="1">
            <a:spLocks/>
          </p:cNvSpPr>
          <p:nvPr/>
        </p:nvSpPr>
        <p:spPr>
          <a:xfrm>
            <a:off x="11496145" y="635740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10</a:t>
            </a:r>
            <a:endParaRPr lang="en-US" sz="1400" dirty="0"/>
          </a:p>
        </p:txBody>
      </p:sp>
      <mc:AlternateContent xmlns:mc="http://schemas.openxmlformats.org/markup-compatibility/2006">
        <mc:Choice xmlns:a14="http://schemas.microsoft.com/office/drawing/2010/main" Requires="a14">
          <p:sp>
            <p:nvSpPr>
              <p:cNvPr id="15" name="Content Placeholder 2"/>
              <p:cNvSpPr>
                <a:spLocks noGrp="1"/>
              </p:cNvSpPr>
              <p:nvPr>
                <p:ph idx="1"/>
              </p:nvPr>
            </p:nvSpPr>
            <p:spPr>
              <a:xfrm>
                <a:off x="6339417" y="1116880"/>
                <a:ext cx="4463520" cy="4953001"/>
              </a:xfrm>
            </p:spPr>
            <p:txBody>
              <a:bodyPr>
                <a:normAutofit/>
              </a:bodyPr>
              <a:lstStyle/>
              <a:p>
                <a:r>
                  <a:rPr lang="en-US" dirty="0" smtClean="0">
                    <a:solidFill>
                      <a:schemeClr val="tx1"/>
                    </a:solidFill>
                  </a:rPr>
                  <a:t>Temperature ramping tests exceeding the melting point of </a:t>
                </a:r>
                <a14:m>
                  <m:oMath xmlns:m="http://schemas.openxmlformats.org/officeDocument/2006/math">
                    <m:sSub>
                      <m:sSubPr>
                        <m:ctrlPr>
                          <a:rPr lang="en-US" i="1">
                            <a:solidFill>
                              <a:schemeClr val="tx1"/>
                            </a:solidFill>
                            <a:latin typeface="Cambria Math" charset="0"/>
                          </a:rPr>
                        </m:ctrlPr>
                      </m:sSubPr>
                      <m:e>
                        <m:r>
                          <a:rPr lang="en-US" i="1">
                            <a:solidFill>
                              <a:schemeClr val="tx1"/>
                            </a:solidFill>
                            <a:latin typeface="Cambria Math" charset="0"/>
                          </a:rPr>
                          <m:t>𝑆𝑖</m:t>
                        </m:r>
                      </m:e>
                      <m:sub>
                        <m:r>
                          <a:rPr lang="en-US" i="1">
                            <a:solidFill>
                              <a:schemeClr val="tx1"/>
                            </a:solidFill>
                            <a:latin typeface="Cambria Math" charset="0"/>
                          </a:rPr>
                          <m:t>3</m:t>
                        </m:r>
                      </m:sub>
                    </m:sSub>
                    <m:sSub>
                      <m:sSubPr>
                        <m:ctrlPr>
                          <a:rPr lang="en-US" i="1">
                            <a:solidFill>
                              <a:schemeClr val="tx1"/>
                            </a:solidFill>
                            <a:latin typeface="Cambria Math" charset="0"/>
                          </a:rPr>
                        </m:ctrlPr>
                      </m:sSubPr>
                      <m:e>
                        <m:r>
                          <a:rPr lang="en-US" i="1">
                            <a:solidFill>
                              <a:schemeClr val="tx1"/>
                            </a:solidFill>
                            <a:latin typeface="Cambria Math" charset="0"/>
                          </a:rPr>
                          <m:t>𝑁</m:t>
                        </m:r>
                      </m:e>
                      <m:sub>
                        <m:r>
                          <a:rPr lang="en-US" i="1">
                            <a:solidFill>
                              <a:schemeClr val="tx1"/>
                            </a:solidFill>
                            <a:latin typeface="Cambria Math" charset="0"/>
                          </a:rPr>
                          <m:t>4</m:t>
                        </m:r>
                      </m:sub>
                    </m:sSub>
                  </m:oMath>
                </a14:m>
                <a:r>
                  <a:rPr lang="en-US" dirty="0" smtClean="0">
                    <a:solidFill>
                      <a:schemeClr val="tx1"/>
                    </a:solidFill>
                  </a:rPr>
                  <a:t>gave results that accurately matched the results in the ATC lab</a:t>
                </a:r>
              </a:p>
              <a:p>
                <a:endParaRPr lang="en-US" dirty="0">
                  <a:solidFill>
                    <a:schemeClr val="tx1"/>
                  </a:solidFill>
                </a:endParaRPr>
              </a:p>
              <a:p>
                <a:r>
                  <a:rPr lang="en-US" dirty="0" smtClean="0">
                    <a:solidFill>
                      <a:schemeClr val="tx1"/>
                    </a:solidFill>
                  </a:rPr>
                  <a:t>The crystal decomposed into diatomic Nitrogen and left a metalloid mass of Silicon behind instead of uniformly changing phase to liquid</a:t>
                </a:r>
                <a:endParaRPr lang="en-US" dirty="0" smtClean="0">
                  <a:solidFill>
                    <a:schemeClr val="tx1"/>
                  </a:solidFill>
                </a:endParaRPr>
              </a:p>
              <a:p>
                <a:endParaRPr lang="en-US" dirty="0">
                  <a:solidFill>
                    <a:schemeClr val="tx1"/>
                  </a:solidFill>
                </a:endParaRPr>
              </a:p>
            </p:txBody>
          </p:sp>
        </mc:Choice>
        <mc:Fallback>
          <p:sp>
            <p:nvSpPr>
              <p:cNvPr id="15" name="Content Placeholder 2"/>
              <p:cNvSpPr>
                <a:spLocks noGrp="1" noRot="1" noChangeAspect="1" noMove="1" noResize="1" noEditPoints="1" noAdjustHandles="1" noChangeArrowheads="1" noChangeShapeType="1" noTextEdit="1"/>
              </p:cNvSpPr>
              <p:nvPr>
                <p:ph idx="1"/>
              </p:nvPr>
            </p:nvSpPr>
            <p:spPr>
              <a:xfrm>
                <a:off x="6339417" y="1116880"/>
                <a:ext cx="4463520" cy="4953001"/>
              </a:xfrm>
              <a:blipFill rotWithShape="0">
                <a:blip r:embed="rId3"/>
                <a:stretch>
                  <a:fillRect l="-2186"/>
                </a:stretch>
              </a:blipFill>
            </p:spPr>
            <p:txBody>
              <a:bodyPr/>
              <a:lstStyle/>
              <a:p>
                <a:r>
                  <a:rPr lang="en-US">
                    <a:noFill/>
                  </a:rPr>
                  <a:t> </a:t>
                </a:r>
              </a:p>
            </p:txBody>
          </p:sp>
        </mc:Fallback>
      </mc:AlternateContent>
      <p:sp>
        <p:nvSpPr>
          <p:cNvPr id="16" name="Slide Number Placeholder 4"/>
          <p:cNvSpPr txBox="1">
            <a:spLocks/>
          </p:cNvSpPr>
          <p:nvPr/>
        </p:nvSpPr>
        <p:spPr>
          <a:xfrm>
            <a:off x="11274367" y="0"/>
            <a:ext cx="994722" cy="557742"/>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smtClean="0"/>
              <a:t>(1/4)</a:t>
            </a:r>
            <a:endParaRPr lang="en-US" sz="1800" dirty="0"/>
          </a:p>
        </p:txBody>
      </p:sp>
    </p:spTree>
    <p:extLst>
      <p:ext uri="{BB962C8B-B14F-4D97-AF65-F5344CB8AC3E}">
        <p14:creationId xmlns:p14="http://schemas.microsoft.com/office/powerpoint/2010/main" val="1529660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413" y="0"/>
            <a:ext cx="6461654" cy="1524000"/>
          </a:xfrm>
        </p:spPr>
        <p:txBody>
          <a:bodyPr>
            <a:normAutofit/>
          </a:bodyPr>
          <a:lstStyle/>
          <a:p>
            <a:r>
              <a:rPr lang="en-US" sz="4000" b="1" u="sng" cap="none" dirty="0" smtClean="0">
                <a:ea typeface="Helvetica" charset="0"/>
                <a:cs typeface="Helvetica" charset="0"/>
              </a:rPr>
              <a:t>Attempted Simulations</a:t>
            </a:r>
            <a:endParaRPr lang="en-US" sz="4000" b="1" u="sng" cap="none" dirty="0">
              <a:ea typeface="Helvetica" charset="0"/>
              <a:cs typeface="Helvetica"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136" y="278871"/>
            <a:ext cx="1770059" cy="5692103"/>
          </a:xfrm>
          <a:prstGeom prst="rect">
            <a:avLst/>
          </a:prstGeom>
        </p:spPr>
      </p:pic>
      <p:sp>
        <p:nvSpPr>
          <p:cNvPr id="11" name="TextBox 10"/>
          <p:cNvSpPr txBox="1"/>
          <p:nvPr/>
        </p:nvSpPr>
        <p:spPr>
          <a:xfrm>
            <a:off x="6303166" y="5995458"/>
            <a:ext cx="4064001" cy="369332"/>
          </a:xfrm>
          <a:prstGeom prst="rect">
            <a:avLst/>
          </a:prstGeom>
          <a:noFill/>
        </p:spPr>
        <p:txBody>
          <a:bodyPr wrap="square" rtlCol="0">
            <a:spAutoFit/>
          </a:bodyPr>
          <a:lstStyle/>
          <a:p>
            <a:pPr algn="ctr"/>
            <a:r>
              <a:rPr lang="en-US" b="1" dirty="0" smtClean="0"/>
              <a:t>Figure </a:t>
            </a:r>
            <a:r>
              <a:rPr lang="en-US" b="1" dirty="0" smtClean="0"/>
              <a:t>13: </a:t>
            </a:r>
            <a:r>
              <a:rPr lang="en-US" dirty="0" smtClean="0"/>
              <a:t>Deposition Growth</a:t>
            </a:r>
            <a:endParaRPr lang="en-US" dirty="0"/>
          </a:p>
        </p:txBody>
      </p:sp>
      <p:sp>
        <p:nvSpPr>
          <p:cNvPr id="14" name="Slide Number Placeholder 4"/>
          <p:cNvSpPr txBox="1">
            <a:spLocks/>
          </p:cNvSpPr>
          <p:nvPr/>
        </p:nvSpPr>
        <p:spPr>
          <a:xfrm>
            <a:off x="11496145" y="635740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11</a:t>
            </a:r>
            <a:endParaRPr lang="en-US" sz="1400" dirty="0"/>
          </a:p>
        </p:txBody>
      </p:sp>
      <p:sp>
        <p:nvSpPr>
          <p:cNvPr id="15" name="Slide Number Placeholder 4"/>
          <p:cNvSpPr txBox="1">
            <a:spLocks/>
          </p:cNvSpPr>
          <p:nvPr/>
        </p:nvSpPr>
        <p:spPr>
          <a:xfrm>
            <a:off x="11274367" y="0"/>
            <a:ext cx="994722" cy="557742"/>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dirty="0" smtClean="0"/>
              <a:t>(2/4)</a:t>
            </a:r>
            <a:endParaRPr lang="en-US" sz="1800" dirty="0"/>
          </a:p>
        </p:txBody>
      </p:sp>
      <p:sp>
        <p:nvSpPr>
          <p:cNvPr id="16" name="Content Placeholder 2"/>
          <p:cNvSpPr>
            <a:spLocks noGrp="1"/>
          </p:cNvSpPr>
          <p:nvPr>
            <p:ph idx="1"/>
          </p:nvPr>
        </p:nvSpPr>
        <p:spPr>
          <a:xfrm>
            <a:off x="868098" y="762000"/>
            <a:ext cx="4976283" cy="4953001"/>
          </a:xfrm>
        </p:spPr>
        <p:txBody>
          <a:bodyPr>
            <a:normAutofit/>
          </a:bodyPr>
          <a:lstStyle/>
          <a:p>
            <a:r>
              <a:rPr lang="en-US" dirty="0" smtClean="0">
                <a:solidFill>
                  <a:schemeClr val="tx1"/>
                </a:solidFill>
              </a:rPr>
              <a:t>Deposition growth along a column proved to be somewhat promising in growing a correct crystal</a:t>
            </a:r>
          </a:p>
          <a:p>
            <a:endParaRPr lang="en-US" dirty="0">
              <a:solidFill>
                <a:schemeClr val="tx1"/>
              </a:solidFill>
            </a:endParaRPr>
          </a:p>
          <a:p>
            <a:r>
              <a:rPr lang="en-US" dirty="0" smtClean="0">
                <a:solidFill>
                  <a:schemeClr val="tx1"/>
                </a:solidFill>
              </a:rPr>
              <a:t>Due to the time scale of this to effectively take place, attempts at MD simulations as well as real application were futile</a:t>
            </a: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687506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413" y="0"/>
            <a:ext cx="6461654" cy="1524000"/>
          </a:xfrm>
        </p:spPr>
        <p:txBody>
          <a:bodyPr>
            <a:normAutofit/>
          </a:bodyPr>
          <a:lstStyle/>
          <a:p>
            <a:r>
              <a:rPr lang="en-US" sz="4000" b="1" u="sng" cap="none" dirty="0" smtClean="0">
                <a:ea typeface="Helvetica" charset="0"/>
                <a:cs typeface="Helvetica" charset="0"/>
              </a:rPr>
              <a:t>Attempted Simulations</a:t>
            </a:r>
            <a:endParaRPr lang="en-US" sz="4000" b="1" u="sng" cap="none" dirty="0">
              <a:ea typeface="Helvetica" charset="0"/>
              <a:cs typeface="Helvetica"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50" y="1342610"/>
            <a:ext cx="5277665" cy="4501539"/>
          </a:xfrm>
          <a:prstGeom prst="rect">
            <a:avLst/>
          </a:prstGeom>
        </p:spPr>
      </p:pic>
      <p:sp>
        <p:nvSpPr>
          <p:cNvPr id="12" name="TextBox 11"/>
          <p:cNvSpPr txBox="1"/>
          <p:nvPr/>
        </p:nvSpPr>
        <p:spPr>
          <a:xfrm>
            <a:off x="1107581" y="6000057"/>
            <a:ext cx="4064001" cy="369332"/>
          </a:xfrm>
          <a:prstGeom prst="rect">
            <a:avLst/>
          </a:prstGeom>
          <a:noFill/>
        </p:spPr>
        <p:txBody>
          <a:bodyPr wrap="square" rtlCol="0">
            <a:spAutoFit/>
          </a:bodyPr>
          <a:lstStyle/>
          <a:p>
            <a:pPr algn="ctr"/>
            <a:r>
              <a:rPr lang="en-US" b="1" dirty="0" smtClean="0"/>
              <a:t>Figure </a:t>
            </a:r>
            <a:r>
              <a:rPr lang="en-US" b="1" dirty="0" smtClean="0"/>
              <a:t>14: </a:t>
            </a:r>
            <a:r>
              <a:rPr lang="en-US" dirty="0" smtClean="0"/>
              <a:t>Vapor Condensation</a:t>
            </a:r>
            <a:endParaRPr lang="en-US" dirty="0"/>
          </a:p>
        </p:txBody>
      </p:sp>
      <p:sp>
        <p:nvSpPr>
          <p:cNvPr id="14" name="Slide Number Placeholder 4"/>
          <p:cNvSpPr txBox="1">
            <a:spLocks/>
          </p:cNvSpPr>
          <p:nvPr/>
        </p:nvSpPr>
        <p:spPr>
          <a:xfrm>
            <a:off x="11496145" y="635740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12</a:t>
            </a:r>
            <a:endParaRPr lang="en-US" sz="1400" dirty="0"/>
          </a:p>
        </p:txBody>
      </p:sp>
      <p:sp>
        <p:nvSpPr>
          <p:cNvPr id="15" name="Content Placeholder 2"/>
          <p:cNvSpPr>
            <a:spLocks noGrp="1"/>
          </p:cNvSpPr>
          <p:nvPr>
            <p:ph idx="1"/>
          </p:nvPr>
        </p:nvSpPr>
        <p:spPr>
          <a:xfrm>
            <a:off x="6339417" y="891148"/>
            <a:ext cx="4463520" cy="4953001"/>
          </a:xfrm>
        </p:spPr>
        <p:txBody>
          <a:bodyPr>
            <a:normAutofit/>
          </a:bodyPr>
          <a:lstStyle/>
          <a:p>
            <a:r>
              <a:rPr lang="en-US" dirty="0" smtClean="0">
                <a:solidFill>
                  <a:schemeClr val="tx1"/>
                </a:solidFill>
              </a:rPr>
              <a:t>Vapor condensation at temperatures lower than the melting point were able to create some good clumping</a:t>
            </a:r>
          </a:p>
          <a:p>
            <a:endParaRPr lang="en-US" dirty="0">
              <a:solidFill>
                <a:schemeClr val="tx1"/>
              </a:solidFill>
            </a:endParaRPr>
          </a:p>
          <a:p>
            <a:r>
              <a:rPr lang="en-US" dirty="0" smtClean="0">
                <a:solidFill>
                  <a:schemeClr val="tx1"/>
                </a:solidFill>
              </a:rPr>
              <a:t>Due to the lack of gravity, and size of the simulation, these sites were fleeting and could not produce a usable liquid result</a:t>
            </a:r>
            <a:endParaRPr lang="en-US" dirty="0" smtClean="0">
              <a:solidFill>
                <a:schemeClr val="tx1"/>
              </a:solidFill>
            </a:endParaRPr>
          </a:p>
          <a:p>
            <a:endParaRPr lang="en-US" dirty="0">
              <a:solidFill>
                <a:schemeClr val="tx1"/>
              </a:solidFill>
            </a:endParaRPr>
          </a:p>
        </p:txBody>
      </p:sp>
      <p:sp>
        <p:nvSpPr>
          <p:cNvPr id="16" name="Slide Number Placeholder 4"/>
          <p:cNvSpPr txBox="1">
            <a:spLocks/>
          </p:cNvSpPr>
          <p:nvPr/>
        </p:nvSpPr>
        <p:spPr>
          <a:xfrm>
            <a:off x="11274367" y="0"/>
            <a:ext cx="994722" cy="557742"/>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dirty="0" smtClean="0"/>
              <a:t>(3/4)</a:t>
            </a:r>
            <a:endParaRPr lang="en-US" sz="1800" dirty="0"/>
          </a:p>
        </p:txBody>
      </p:sp>
    </p:spTree>
    <p:extLst>
      <p:ext uri="{BB962C8B-B14F-4D97-AF65-F5344CB8AC3E}">
        <p14:creationId xmlns:p14="http://schemas.microsoft.com/office/powerpoint/2010/main" val="1316748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413" y="0"/>
            <a:ext cx="6461654" cy="1524000"/>
          </a:xfrm>
        </p:spPr>
        <p:txBody>
          <a:bodyPr>
            <a:normAutofit/>
          </a:bodyPr>
          <a:lstStyle/>
          <a:p>
            <a:r>
              <a:rPr lang="en-US" sz="4000" b="1" u="sng" cap="none" dirty="0" smtClean="0">
                <a:ea typeface="Helvetica" charset="0"/>
                <a:cs typeface="Helvetica" charset="0"/>
              </a:rPr>
              <a:t>Attempted Simulations</a:t>
            </a:r>
            <a:endParaRPr lang="en-US" sz="4000" b="1" u="sng" cap="none" dirty="0">
              <a:ea typeface="Helvetica" charset="0"/>
              <a:cs typeface="Helvetic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272" y="557742"/>
            <a:ext cx="4586890" cy="5306283"/>
          </a:xfrm>
          <a:prstGeom prst="rect">
            <a:avLst/>
          </a:prstGeom>
        </p:spPr>
      </p:pic>
      <p:sp>
        <p:nvSpPr>
          <p:cNvPr id="13" name="TextBox 12"/>
          <p:cNvSpPr txBox="1"/>
          <p:nvPr/>
        </p:nvSpPr>
        <p:spPr>
          <a:xfrm>
            <a:off x="6898716" y="5964053"/>
            <a:ext cx="4064001" cy="369332"/>
          </a:xfrm>
          <a:prstGeom prst="rect">
            <a:avLst/>
          </a:prstGeom>
          <a:noFill/>
        </p:spPr>
        <p:txBody>
          <a:bodyPr wrap="square" rtlCol="0">
            <a:spAutoFit/>
          </a:bodyPr>
          <a:lstStyle/>
          <a:p>
            <a:pPr algn="ctr"/>
            <a:r>
              <a:rPr lang="en-US" b="1" dirty="0" smtClean="0"/>
              <a:t>Figure </a:t>
            </a:r>
            <a:r>
              <a:rPr lang="en-US" b="1" dirty="0" smtClean="0"/>
              <a:t>15: </a:t>
            </a:r>
            <a:r>
              <a:rPr lang="en-US" dirty="0" smtClean="0"/>
              <a:t>Phase Interface</a:t>
            </a:r>
            <a:endParaRPr lang="en-US" dirty="0"/>
          </a:p>
        </p:txBody>
      </p:sp>
      <p:sp>
        <p:nvSpPr>
          <p:cNvPr id="14" name="Slide Number Placeholder 4"/>
          <p:cNvSpPr txBox="1">
            <a:spLocks/>
          </p:cNvSpPr>
          <p:nvPr/>
        </p:nvSpPr>
        <p:spPr>
          <a:xfrm>
            <a:off x="11496145" y="6357408"/>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13</a:t>
            </a:r>
            <a:endParaRPr lang="en-US" sz="1400" dirty="0"/>
          </a:p>
        </p:txBody>
      </p:sp>
      <p:sp>
        <p:nvSpPr>
          <p:cNvPr id="15" name="Content Placeholder 2"/>
          <p:cNvSpPr>
            <a:spLocks noGrp="1"/>
          </p:cNvSpPr>
          <p:nvPr>
            <p:ph idx="1"/>
          </p:nvPr>
        </p:nvSpPr>
        <p:spPr>
          <a:xfrm>
            <a:off x="853017" y="1350624"/>
            <a:ext cx="4463520" cy="4953001"/>
          </a:xfrm>
        </p:spPr>
        <p:txBody>
          <a:bodyPr>
            <a:normAutofit fontScale="92500" lnSpcReduction="20000"/>
          </a:bodyPr>
          <a:lstStyle/>
          <a:p>
            <a:r>
              <a:rPr lang="en-US" dirty="0" smtClean="0">
                <a:solidFill>
                  <a:schemeClr val="tx1"/>
                </a:solidFill>
              </a:rPr>
              <a:t>Beta phase crystal is stacked directly on top of Alpha phase crystal</a:t>
            </a:r>
          </a:p>
          <a:p>
            <a:endParaRPr lang="en-US" dirty="0">
              <a:solidFill>
                <a:schemeClr val="tx1"/>
              </a:solidFill>
            </a:endParaRPr>
          </a:p>
          <a:p>
            <a:r>
              <a:rPr lang="en-US" dirty="0" smtClean="0">
                <a:solidFill>
                  <a:schemeClr val="tx1"/>
                </a:solidFill>
              </a:rPr>
              <a:t>Temperature set to a value where diffusion of Silicon atoms could be very high while maintaining a solid state</a:t>
            </a:r>
          </a:p>
          <a:p>
            <a:endParaRPr lang="en-US" dirty="0">
              <a:solidFill>
                <a:schemeClr val="tx1"/>
              </a:solidFill>
            </a:endParaRPr>
          </a:p>
          <a:p>
            <a:r>
              <a:rPr lang="en-US" dirty="0" smtClean="0">
                <a:solidFill>
                  <a:schemeClr val="tx1"/>
                </a:solidFill>
              </a:rPr>
              <a:t>Demonstrates imposing Beta sites into existing Alpha crystal for real application to increase thermal and mechanical shock resistance as well as dielectric properties</a:t>
            </a:r>
            <a:endParaRPr lang="en-US" dirty="0" smtClean="0">
              <a:solidFill>
                <a:schemeClr val="tx1"/>
              </a:solidFill>
            </a:endParaRPr>
          </a:p>
          <a:p>
            <a:endParaRPr lang="en-US" dirty="0" smtClean="0">
              <a:solidFill>
                <a:schemeClr val="tx1"/>
              </a:solidFill>
            </a:endParaRPr>
          </a:p>
          <a:p>
            <a:r>
              <a:rPr lang="en-US" dirty="0" smtClean="0">
                <a:solidFill>
                  <a:schemeClr val="tx1"/>
                </a:solidFill>
              </a:rPr>
              <a:t>Results Pending – COVID-19</a:t>
            </a:r>
            <a:endParaRPr lang="en-US" dirty="0">
              <a:solidFill>
                <a:schemeClr val="tx1"/>
              </a:solidFill>
            </a:endParaRPr>
          </a:p>
        </p:txBody>
      </p:sp>
      <p:sp>
        <p:nvSpPr>
          <p:cNvPr id="16" name="Slide Number Placeholder 4"/>
          <p:cNvSpPr txBox="1">
            <a:spLocks/>
          </p:cNvSpPr>
          <p:nvPr/>
        </p:nvSpPr>
        <p:spPr>
          <a:xfrm>
            <a:off x="11274367" y="0"/>
            <a:ext cx="994722" cy="557742"/>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dirty="0" smtClean="0"/>
              <a:t>(4/4)</a:t>
            </a:r>
            <a:endParaRPr lang="en-US" sz="1800" dirty="0"/>
          </a:p>
        </p:txBody>
      </p:sp>
    </p:spTree>
    <p:extLst>
      <p:ext uri="{BB962C8B-B14F-4D97-AF65-F5344CB8AC3E}">
        <p14:creationId xmlns:p14="http://schemas.microsoft.com/office/powerpoint/2010/main" val="88296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13" y="1310641"/>
            <a:ext cx="9905998" cy="6553199"/>
          </a:xfrm>
        </p:spPr>
        <p:txBody>
          <a:bodyPr>
            <a:normAutofit/>
          </a:bodyPr>
          <a:lstStyle/>
          <a:p>
            <a:r>
              <a:rPr lang="en-US" dirty="0" smtClean="0"/>
              <a:t>Due to COVID-19, progress on the </a:t>
            </a:r>
            <a:r>
              <a:rPr lang="en-US" dirty="0"/>
              <a:t>final simulation tests were halted and resulted in </a:t>
            </a:r>
            <a:r>
              <a:rPr lang="en-US" dirty="0" smtClean="0"/>
              <a:t>only rudimentary results.</a:t>
            </a:r>
            <a:endParaRPr lang="en-US" dirty="0"/>
          </a:p>
          <a:p>
            <a:r>
              <a:rPr lang="en-US" dirty="0" smtClean="0"/>
              <a:t>To finish out the project, gravity will be applied to all simulations to emulate the environment on Earth where the results will be proven. Alpha and Beta interface growth based on nucleation points will be studied and simulated </a:t>
            </a:r>
            <a:r>
              <a:rPr lang="en-US" dirty="0" smtClean="0"/>
              <a:t>further to confirm the potential growth reinforcement of interstitial Beta in large Alpha phase crystals.</a:t>
            </a:r>
            <a:endParaRPr lang="en-US" dirty="0" smtClean="0"/>
          </a:p>
          <a:p>
            <a:endParaRPr lang="en-US" dirty="0" smtClean="0"/>
          </a:p>
          <a:p>
            <a:r>
              <a:rPr lang="en-US" dirty="0" smtClean="0"/>
              <a:t>Future</a:t>
            </a:r>
            <a:r>
              <a:rPr lang="en-US" dirty="0" smtClean="0"/>
              <a:t>: </a:t>
            </a:r>
          </a:p>
          <a:p>
            <a:pPr lvl="1"/>
            <a:r>
              <a:rPr lang="en-US" dirty="0" smtClean="0"/>
              <a:t>Continue using this technology to </a:t>
            </a:r>
            <a:r>
              <a:rPr lang="en-US" dirty="0" smtClean="0"/>
              <a:t>get a close to reality approximation of how extreme </a:t>
            </a:r>
            <a:r>
              <a:rPr lang="en-US" dirty="0" smtClean="0"/>
              <a:t>environments can </a:t>
            </a:r>
            <a:r>
              <a:rPr lang="en-US" dirty="0" smtClean="0"/>
              <a:t>affect the material performance</a:t>
            </a:r>
          </a:p>
          <a:p>
            <a:pPr lvl="1"/>
            <a:r>
              <a:rPr lang="en-US" dirty="0" smtClean="0"/>
              <a:t>Testing different manufacturing procedures to provide </a:t>
            </a:r>
            <a:r>
              <a:rPr lang="en-US" dirty="0" smtClean="0"/>
              <a:t>higher Beta phase </a:t>
            </a:r>
            <a:r>
              <a:rPr lang="en-US" dirty="0" smtClean="0"/>
              <a:t>yield and improved performance</a:t>
            </a:r>
          </a:p>
          <a:p>
            <a:endParaRPr lang="en-US" dirty="0" smtClean="0"/>
          </a:p>
          <a:p>
            <a:endParaRPr lang="en-US" dirty="0"/>
          </a:p>
          <a:p>
            <a:endParaRPr lang="en-US" dirty="0"/>
          </a:p>
        </p:txBody>
      </p:sp>
      <p:sp>
        <p:nvSpPr>
          <p:cNvPr id="4" name="Title 1"/>
          <p:cNvSpPr>
            <a:spLocks noGrp="1"/>
          </p:cNvSpPr>
          <p:nvPr>
            <p:ph type="title"/>
          </p:nvPr>
        </p:nvSpPr>
        <p:spPr>
          <a:xfrm>
            <a:off x="277813" y="304800"/>
            <a:ext cx="7630054" cy="1253067"/>
          </a:xfrm>
        </p:spPr>
        <p:txBody>
          <a:bodyPr>
            <a:normAutofit/>
          </a:bodyPr>
          <a:lstStyle/>
          <a:p>
            <a:r>
              <a:rPr lang="en-US" sz="4000" b="1" u="sng" cap="none" smtClean="0">
                <a:ea typeface="Helvetica" charset="0"/>
                <a:cs typeface="Helvetica" charset="0"/>
              </a:rPr>
              <a:t>Conclusions and Future Work</a:t>
            </a:r>
            <a:endParaRPr lang="en-US" sz="4000" b="1" u="sng" cap="none" dirty="0">
              <a:ea typeface="Helvetica" charset="0"/>
              <a:cs typeface="Helvetica" charset="0"/>
            </a:endParaRPr>
          </a:p>
        </p:txBody>
      </p:sp>
      <p:sp>
        <p:nvSpPr>
          <p:cNvPr id="5" name="Slide Number Placeholder 4"/>
          <p:cNvSpPr>
            <a:spLocks noGrp="1"/>
          </p:cNvSpPr>
          <p:nvPr>
            <p:ph type="sldNum" sz="quarter" idx="12"/>
          </p:nvPr>
        </p:nvSpPr>
        <p:spPr>
          <a:xfrm>
            <a:off x="11513079" y="6323541"/>
            <a:ext cx="551167" cy="365125"/>
          </a:xfrm>
        </p:spPr>
        <p:txBody>
          <a:bodyPr/>
          <a:lstStyle/>
          <a:p>
            <a:fld id="{D57F1E4F-1CFF-5643-939E-02111984F565}" type="slidenum">
              <a:rPr lang="en-US" sz="1400" smtClean="0"/>
              <a:t>14</a:t>
            </a:fld>
            <a:endParaRPr lang="en-US" sz="1400" dirty="0"/>
          </a:p>
        </p:txBody>
      </p:sp>
    </p:spTree>
    <p:extLst>
      <p:ext uri="{BB962C8B-B14F-4D97-AF65-F5344CB8AC3E}">
        <p14:creationId xmlns:p14="http://schemas.microsoft.com/office/powerpoint/2010/main" val="344538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448" y="1366130"/>
            <a:ext cx="4124854" cy="5589255"/>
          </a:xfrm>
        </p:spPr>
        <p:txBody>
          <a:bodyPr>
            <a:noAutofit/>
          </a:bodyPr>
          <a:lstStyle/>
          <a:p>
            <a:pPr>
              <a:buClr>
                <a:srgbClr val="FFFFFF"/>
              </a:buClr>
              <a:buSzPct val="45000"/>
              <a:buFont typeface="StarSymbol"/>
              <a:buChar char="●"/>
            </a:pPr>
            <a:r>
              <a:rPr lang="en-US" sz="2800" b="1" dirty="0"/>
              <a:t>NAU Space Grant Consortium</a:t>
            </a:r>
          </a:p>
          <a:p>
            <a:pPr lvl="0">
              <a:buClr>
                <a:srgbClr val="FFFFFF"/>
              </a:buClr>
              <a:buSzPct val="45000"/>
              <a:buFont typeface="StarSymbol"/>
              <a:buChar char="●"/>
            </a:pPr>
            <a:r>
              <a:rPr lang="en-US" sz="2800" b="1" dirty="0"/>
              <a:t>NASA</a:t>
            </a:r>
          </a:p>
          <a:p>
            <a:pPr>
              <a:buClr>
                <a:srgbClr val="FFFFFF"/>
              </a:buClr>
              <a:buSzPct val="45000"/>
              <a:buFont typeface="StarSymbol"/>
              <a:buChar char="●"/>
            </a:pPr>
            <a:r>
              <a:rPr lang="en-US" sz="2800" b="1" dirty="0"/>
              <a:t>ATC </a:t>
            </a:r>
            <a:r>
              <a:rPr lang="en-US" sz="2800" b="1" dirty="0" smtClean="0"/>
              <a:t>Materials</a:t>
            </a:r>
            <a:endParaRPr lang="en-US" sz="2800" b="1" dirty="0" smtClean="0"/>
          </a:p>
          <a:p>
            <a:pPr lvl="0">
              <a:buClr>
                <a:srgbClr val="FFFFFF"/>
              </a:buClr>
              <a:buSzPct val="45000"/>
              <a:buFont typeface="StarSymbol"/>
              <a:buChar char="●"/>
            </a:pPr>
            <a:r>
              <a:rPr lang="en-US" sz="2800" b="1" dirty="0" smtClean="0"/>
              <a:t>Mark </a:t>
            </a:r>
            <a:r>
              <a:rPr lang="en-US" sz="2800" b="1" dirty="0" smtClean="0"/>
              <a:t>Hawthorne</a:t>
            </a:r>
          </a:p>
          <a:p>
            <a:pPr lvl="0">
              <a:buClr>
                <a:srgbClr val="FFFFFF"/>
              </a:buClr>
              <a:buSzPct val="45000"/>
              <a:buFont typeface="StarSymbol"/>
              <a:buChar char="●"/>
            </a:pPr>
            <a:r>
              <a:rPr lang="en-US" sz="2800" b="1" dirty="0" smtClean="0"/>
              <a:t>Matt </a:t>
            </a:r>
            <a:r>
              <a:rPr lang="en-US" sz="2800" b="1" dirty="0" smtClean="0"/>
              <a:t>Rand</a:t>
            </a:r>
          </a:p>
          <a:p>
            <a:pPr lvl="0">
              <a:buClr>
                <a:srgbClr val="FFFFFF"/>
              </a:buClr>
              <a:buSzPct val="45000"/>
              <a:buFont typeface="StarSymbol"/>
              <a:buChar char="●"/>
            </a:pPr>
            <a:r>
              <a:rPr lang="en-US" sz="2800" b="1" dirty="0" smtClean="0"/>
              <a:t>Paloma Davidson</a:t>
            </a:r>
            <a:endParaRPr lang="en-US" sz="2800" b="1" dirty="0"/>
          </a:p>
          <a:p>
            <a:pPr lvl="0">
              <a:buClr>
                <a:srgbClr val="FFFFFF"/>
              </a:buClr>
              <a:buSzPct val="45000"/>
              <a:buFont typeface="StarSymbol"/>
              <a:buChar char="●"/>
            </a:pPr>
            <a:r>
              <a:rPr lang="en-US" sz="2800" b="1" dirty="0"/>
              <a:t>Nadine Barlow</a:t>
            </a:r>
          </a:p>
          <a:p>
            <a:endParaRPr lang="en-US" sz="2800" b="1" dirty="0"/>
          </a:p>
        </p:txBody>
      </p:sp>
      <p:pic>
        <p:nvPicPr>
          <p:cNvPr id="4" name="Picture 3">
            <a:extLst>
              <a:ext uri="{FF2B5EF4-FFF2-40B4-BE49-F238E27FC236}">
                <a16:creationId xmlns="" xmlns:a16="http://schemas.microsoft.com/office/drawing/2014/main" id="{26AB054F-80DC-40C9-BC48-B1CA61B33CBE}"/>
              </a:ext>
            </a:extLst>
          </p:cNvPr>
          <p:cNvPicPr>
            <a:picLocks noChangeAspect="1"/>
          </p:cNvPicPr>
          <p:nvPr/>
        </p:nvPicPr>
        <p:blipFill>
          <a:blip r:embed="rId2">
            <a:lum/>
            <a:alphaModFix/>
          </a:blip>
          <a:srcRect/>
          <a:stretch>
            <a:fillRect/>
          </a:stretch>
        </p:blipFill>
        <p:spPr>
          <a:xfrm>
            <a:off x="12782668" y="3093624"/>
            <a:ext cx="2550801" cy="2134269"/>
          </a:xfrm>
          <a:prstGeom prst="rect">
            <a:avLst/>
          </a:prstGeom>
          <a:noFill/>
          <a:ln>
            <a:noFill/>
          </a:ln>
        </p:spPr>
      </p:pic>
      <p:pic>
        <p:nvPicPr>
          <p:cNvPr id="5" name="Picture 4">
            <a:extLst>
              <a:ext uri="{FF2B5EF4-FFF2-40B4-BE49-F238E27FC236}">
                <a16:creationId xmlns="" xmlns:a16="http://schemas.microsoft.com/office/drawing/2014/main" id="{173A8EAB-A1D2-4459-8595-8B0ED6803249}"/>
              </a:ext>
            </a:extLst>
          </p:cNvPr>
          <p:cNvPicPr>
            <a:picLocks noChangeAspect="1"/>
          </p:cNvPicPr>
          <p:nvPr/>
        </p:nvPicPr>
        <p:blipFill>
          <a:blip r:embed="rId3">
            <a:lum/>
            <a:alphaModFix/>
          </a:blip>
          <a:srcRect/>
          <a:stretch>
            <a:fillRect/>
          </a:stretch>
        </p:blipFill>
        <p:spPr>
          <a:xfrm>
            <a:off x="7153852" y="872253"/>
            <a:ext cx="2513011" cy="2513011"/>
          </a:xfrm>
          <a:prstGeom prst="rect">
            <a:avLst/>
          </a:prstGeom>
          <a:noFill/>
          <a:ln>
            <a:noFill/>
          </a:ln>
        </p:spPr>
      </p:pic>
      <p:pic>
        <p:nvPicPr>
          <p:cNvPr id="6" name="Picture 5">
            <a:extLst>
              <a:ext uri="{FF2B5EF4-FFF2-40B4-BE49-F238E27FC236}">
                <a16:creationId xmlns="" xmlns:a16="http://schemas.microsoft.com/office/drawing/2014/main" id="{993503C1-4C7C-4B02-A800-0E4BEC12634B}"/>
              </a:ext>
            </a:extLst>
          </p:cNvPr>
          <p:cNvPicPr>
            <a:picLocks noChangeAspect="1"/>
          </p:cNvPicPr>
          <p:nvPr/>
        </p:nvPicPr>
        <p:blipFill>
          <a:blip r:embed="rId4">
            <a:lum/>
            <a:alphaModFix/>
          </a:blip>
          <a:srcRect/>
          <a:stretch>
            <a:fillRect/>
          </a:stretch>
        </p:blipFill>
        <p:spPr>
          <a:xfrm>
            <a:off x="8711754" y="3807415"/>
            <a:ext cx="2513011" cy="2513011"/>
          </a:xfrm>
          <a:prstGeom prst="rect">
            <a:avLst/>
          </a:prstGeom>
          <a:noFill/>
          <a:ln>
            <a:noFill/>
          </a:ln>
        </p:spPr>
      </p:pic>
      <p:sp>
        <p:nvSpPr>
          <p:cNvPr id="7" name="Title 1"/>
          <p:cNvSpPr txBox="1">
            <a:spLocks/>
          </p:cNvSpPr>
          <p:nvPr/>
        </p:nvSpPr>
        <p:spPr>
          <a:xfrm>
            <a:off x="567038" y="450102"/>
            <a:ext cx="6182516" cy="122629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cap="none" smtClean="0">
                <a:ea typeface="Helvetica" charset="0"/>
                <a:cs typeface="Helvetica" charset="0"/>
              </a:rPr>
              <a:t>Acknowledgements</a:t>
            </a:r>
            <a:endParaRPr lang="en-US" sz="4000" b="1" u="sng" cap="none" dirty="0" smtClean="0">
              <a:ea typeface="Helvetica" charset="0"/>
              <a:cs typeface="Helvetica" charset="0"/>
            </a:endParaRPr>
          </a:p>
        </p:txBody>
      </p:sp>
      <p:sp>
        <p:nvSpPr>
          <p:cNvPr id="9" name="Slide Number Placeholder 8"/>
          <p:cNvSpPr>
            <a:spLocks noGrp="1"/>
          </p:cNvSpPr>
          <p:nvPr>
            <p:ph type="sldNum" sz="quarter" idx="12"/>
          </p:nvPr>
        </p:nvSpPr>
        <p:spPr>
          <a:xfrm>
            <a:off x="11496145" y="6340475"/>
            <a:ext cx="551167" cy="365125"/>
          </a:xfrm>
        </p:spPr>
        <p:txBody>
          <a:bodyPr/>
          <a:lstStyle/>
          <a:p>
            <a:fld id="{D57F1E4F-1CFF-5643-939E-02111984F565}" type="slidenum">
              <a:rPr lang="en-US" sz="1400" smtClean="0"/>
              <a:t>15</a:t>
            </a:fld>
            <a:endParaRPr lang="en-US" sz="1400"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888"/>
          <a:stretch/>
        </p:blipFill>
        <p:spPr>
          <a:xfrm>
            <a:off x="5505450" y="3827464"/>
            <a:ext cx="2498645" cy="2513011"/>
          </a:xfrm>
          <a:prstGeom prst="rect">
            <a:avLst/>
          </a:prstGeom>
          <a:solidFill>
            <a:schemeClr val="tx1"/>
          </a:solidFill>
        </p:spPr>
      </p:pic>
      <p:sp>
        <p:nvSpPr>
          <p:cNvPr id="10" name="Slide Number Placeholder 8"/>
          <p:cNvSpPr txBox="1">
            <a:spLocks/>
          </p:cNvSpPr>
          <p:nvPr/>
        </p:nvSpPr>
        <p:spPr>
          <a:xfrm>
            <a:off x="9519994" y="3019164"/>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smtClean="0"/>
              <a:t>[4]</a:t>
            </a:r>
            <a:endParaRPr lang="en-US" sz="1400" dirty="0"/>
          </a:p>
        </p:txBody>
      </p:sp>
      <p:sp>
        <p:nvSpPr>
          <p:cNvPr id="11" name="Slide Number Placeholder 8"/>
          <p:cNvSpPr txBox="1">
            <a:spLocks/>
          </p:cNvSpPr>
          <p:nvPr/>
        </p:nvSpPr>
        <p:spPr>
          <a:xfrm>
            <a:off x="7851550" y="5972296"/>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smtClean="0"/>
              <a:t>[5]</a:t>
            </a:r>
            <a:endParaRPr lang="en-US" sz="1400" dirty="0"/>
          </a:p>
        </p:txBody>
      </p:sp>
      <p:sp>
        <p:nvSpPr>
          <p:cNvPr id="12" name="Slide Number Placeholder 8"/>
          <p:cNvSpPr txBox="1">
            <a:spLocks/>
          </p:cNvSpPr>
          <p:nvPr/>
        </p:nvSpPr>
        <p:spPr>
          <a:xfrm>
            <a:off x="11084144" y="5955301"/>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smtClean="0"/>
              <a:t>[6]</a:t>
            </a:r>
            <a:endParaRPr lang="en-US" sz="1400" dirty="0"/>
          </a:p>
        </p:txBody>
      </p:sp>
    </p:spTree>
    <p:extLst>
      <p:ext uri="{BB962C8B-B14F-4D97-AF65-F5344CB8AC3E}">
        <p14:creationId xmlns:p14="http://schemas.microsoft.com/office/powerpoint/2010/main" val="88988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3" y="1060189"/>
            <a:ext cx="11812586" cy="6451600"/>
          </a:xfrm>
        </p:spPr>
        <p:txBody>
          <a:bodyPr>
            <a:noAutofit/>
          </a:bodyPr>
          <a:lstStyle/>
          <a:p>
            <a:pPr marL="0" lvl="0" indent="0">
              <a:buClr>
                <a:srgbClr val="FFFFFF"/>
              </a:buClr>
              <a:buSzPct val="45000"/>
              <a:buNone/>
            </a:pPr>
            <a:r>
              <a:rPr lang="en-US" dirty="0" smtClean="0">
                <a:solidFill>
                  <a:schemeClr val="tx1"/>
                </a:solidFill>
                <a:effectLst/>
                <a:latin typeface="Arial" charset="0"/>
                <a:ea typeface="Arial" charset="0"/>
                <a:cs typeface="Arial" charset="0"/>
              </a:rPr>
              <a:t>[1] ATC </a:t>
            </a:r>
            <a:r>
              <a:rPr lang="en-US" dirty="0">
                <a:solidFill>
                  <a:schemeClr val="tx1"/>
                </a:solidFill>
                <a:effectLst/>
                <a:latin typeface="Arial" charset="0"/>
                <a:ea typeface="Arial" charset="0"/>
                <a:cs typeface="Arial" charset="0"/>
              </a:rPr>
              <a:t>Materials. 2020. </a:t>
            </a:r>
            <a:r>
              <a:rPr lang="en-US" i="1" dirty="0">
                <a:solidFill>
                  <a:schemeClr val="tx1"/>
                </a:solidFill>
                <a:effectLst/>
                <a:latin typeface="Arial" charset="0"/>
                <a:ea typeface="Arial" charset="0"/>
                <a:cs typeface="Arial" charset="0"/>
              </a:rPr>
              <a:t>RF Materials Page</a:t>
            </a:r>
            <a:r>
              <a:rPr lang="en-US" dirty="0">
                <a:solidFill>
                  <a:schemeClr val="tx1"/>
                </a:solidFill>
                <a:effectLst/>
                <a:latin typeface="Arial" charset="0"/>
                <a:ea typeface="Arial" charset="0"/>
                <a:cs typeface="Arial" charset="0"/>
              </a:rPr>
              <a:t>. [online] Available at: </a:t>
            </a:r>
            <a:r>
              <a:rPr lang="en-US" dirty="0" smtClean="0">
                <a:solidFill>
                  <a:schemeClr val="tx1"/>
                </a:solidFill>
                <a:effectLst/>
                <a:latin typeface="Arial" charset="0"/>
                <a:ea typeface="Arial" charset="0"/>
                <a:cs typeface="Arial" charset="0"/>
              </a:rPr>
              <a:t>	&lt;</a:t>
            </a:r>
            <a:r>
              <a:rPr lang="en-US" dirty="0">
                <a:solidFill>
                  <a:schemeClr val="tx1"/>
                </a:solidFill>
                <a:effectLst/>
                <a:latin typeface="Arial" charset="0"/>
                <a:ea typeface="Arial" charset="0"/>
                <a:cs typeface="Arial" charset="0"/>
              </a:rPr>
              <a:t>http://</a:t>
            </a:r>
            <a:r>
              <a:rPr lang="en-US" dirty="0" err="1" smtClean="0">
                <a:solidFill>
                  <a:schemeClr val="tx1"/>
                </a:solidFill>
                <a:effectLst/>
                <a:latin typeface="Arial" charset="0"/>
                <a:ea typeface="Arial" charset="0"/>
                <a:cs typeface="Arial" charset="0"/>
              </a:rPr>
              <a:t>www.atcmaterials.com</a:t>
            </a:r>
            <a:r>
              <a:rPr lang="en-US" dirty="0" smtClean="0">
                <a:solidFill>
                  <a:schemeClr val="tx1"/>
                </a:solidFill>
                <a:effectLst/>
                <a:latin typeface="Arial" charset="0"/>
                <a:ea typeface="Arial" charset="0"/>
                <a:cs typeface="Arial" charset="0"/>
              </a:rPr>
              <a:t>/</a:t>
            </a:r>
            <a:r>
              <a:rPr lang="en-US" dirty="0" err="1" smtClean="0">
                <a:solidFill>
                  <a:schemeClr val="tx1"/>
                </a:solidFill>
                <a:effectLst/>
                <a:latin typeface="Arial" charset="0"/>
                <a:ea typeface="Arial" charset="0"/>
                <a:cs typeface="Arial" charset="0"/>
              </a:rPr>
              <a:t>rf</a:t>
            </a:r>
            <a:r>
              <a:rPr lang="en-US" dirty="0" smtClean="0">
                <a:solidFill>
                  <a:schemeClr val="tx1"/>
                </a:solidFill>
                <a:effectLst/>
                <a:latin typeface="Arial" charset="0"/>
                <a:ea typeface="Arial" charset="0"/>
                <a:cs typeface="Arial" charset="0"/>
              </a:rPr>
              <a:t>-	materials-page</a:t>
            </a:r>
            <a:r>
              <a:rPr lang="en-US" dirty="0">
                <a:solidFill>
                  <a:schemeClr val="tx1"/>
                </a:solidFill>
                <a:effectLst/>
                <a:latin typeface="Arial" charset="0"/>
                <a:ea typeface="Arial" charset="0"/>
                <a:cs typeface="Arial" charset="0"/>
              </a:rPr>
              <a:t>/&gt; [Accessed 10 September 2019</a:t>
            </a:r>
            <a:r>
              <a:rPr lang="en-US" dirty="0" smtClean="0">
                <a:solidFill>
                  <a:schemeClr val="tx1"/>
                </a:solidFill>
                <a:effectLst/>
                <a:latin typeface="Arial" charset="0"/>
                <a:ea typeface="Arial" charset="0"/>
                <a:cs typeface="Arial" charset="0"/>
              </a:rPr>
              <a:t>].</a:t>
            </a:r>
          </a:p>
          <a:p>
            <a:pPr marL="0" lvl="0" indent="0">
              <a:buClr>
                <a:srgbClr val="FFFFFF"/>
              </a:buClr>
              <a:buSzPct val="45000"/>
              <a:buNone/>
            </a:pPr>
            <a:r>
              <a:rPr lang="en-US" dirty="0" smtClean="0">
                <a:solidFill>
                  <a:schemeClr val="tx1"/>
                </a:solidFill>
                <a:effectLst/>
                <a:latin typeface="Arial" charset="0"/>
                <a:ea typeface="Arial" charset="0"/>
                <a:cs typeface="Arial" charset="0"/>
              </a:rPr>
              <a:t>[2] </a:t>
            </a:r>
            <a:r>
              <a:rPr lang="en-US" dirty="0" err="1">
                <a:solidFill>
                  <a:schemeClr val="tx1"/>
                </a:solidFill>
                <a:effectLst/>
                <a:latin typeface="Arial" charset="0"/>
                <a:ea typeface="Arial" charset="0"/>
                <a:cs typeface="Arial" charset="0"/>
              </a:rPr>
              <a:t>Lammps.sandia.gov</a:t>
            </a:r>
            <a:r>
              <a:rPr lang="en-US" dirty="0">
                <a:solidFill>
                  <a:schemeClr val="tx1"/>
                </a:solidFill>
                <a:effectLst/>
                <a:latin typeface="Arial" charset="0"/>
                <a:ea typeface="Arial" charset="0"/>
                <a:cs typeface="Arial" charset="0"/>
              </a:rPr>
              <a:t>. 2020. </a:t>
            </a:r>
            <a:r>
              <a:rPr lang="en-US" i="1" dirty="0">
                <a:solidFill>
                  <a:schemeClr val="tx1"/>
                </a:solidFill>
                <a:effectLst/>
                <a:latin typeface="Arial" charset="0"/>
                <a:ea typeface="Arial" charset="0"/>
                <a:cs typeface="Arial" charset="0"/>
              </a:rPr>
              <a:t>LAMMPS Molecular Dynamics Simulator</a:t>
            </a:r>
            <a:r>
              <a:rPr lang="en-US" dirty="0">
                <a:solidFill>
                  <a:schemeClr val="tx1"/>
                </a:solidFill>
                <a:effectLst/>
                <a:latin typeface="Arial" charset="0"/>
                <a:ea typeface="Arial" charset="0"/>
                <a:cs typeface="Arial" charset="0"/>
              </a:rPr>
              <a:t>. [online] Available at: </a:t>
            </a:r>
            <a:r>
              <a:rPr lang="en-US" dirty="0" smtClean="0">
                <a:solidFill>
                  <a:schemeClr val="tx1"/>
                </a:solidFill>
                <a:effectLst/>
                <a:latin typeface="Arial" charset="0"/>
                <a:ea typeface="Arial" charset="0"/>
                <a:cs typeface="Arial" charset="0"/>
              </a:rPr>
              <a:t>	&lt;</a:t>
            </a:r>
            <a:r>
              <a:rPr lang="en-US" dirty="0">
                <a:solidFill>
                  <a:schemeClr val="tx1"/>
                </a:solidFill>
                <a:effectLst/>
                <a:latin typeface="Arial" charset="0"/>
                <a:ea typeface="Arial" charset="0"/>
                <a:cs typeface="Arial" charset="0"/>
              </a:rPr>
              <a:t>https://</a:t>
            </a:r>
            <a:r>
              <a:rPr lang="en-US" dirty="0" err="1">
                <a:solidFill>
                  <a:schemeClr val="tx1"/>
                </a:solidFill>
                <a:effectLst/>
                <a:latin typeface="Arial" charset="0"/>
                <a:ea typeface="Arial" charset="0"/>
                <a:cs typeface="Arial" charset="0"/>
              </a:rPr>
              <a:t>lammps.sandia.gov</a:t>
            </a:r>
            <a:r>
              <a:rPr lang="en-US" dirty="0">
                <a:solidFill>
                  <a:schemeClr val="tx1"/>
                </a:solidFill>
                <a:effectLst/>
                <a:latin typeface="Arial" charset="0"/>
                <a:ea typeface="Arial" charset="0"/>
                <a:cs typeface="Arial" charset="0"/>
              </a:rPr>
              <a:t>/&gt; [Accessed 30 September 2019</a:t>
            </a:r>
            <a:r>
              <a:rPr lang="en-US" dirty="0" smtClean="0">
                <a:solidFill>
                  <a:schemeClr val="tx1"/>
                </a:solidFill>
                <a:effectLst/>
                <a:latin typeface="Arial" charset="0"/>
                <a:ea typeface="Arial" charset="0"/>
                <a:cs typeface="Arial" charset="0"/>
              </a:rPr>
              <a:t>].</a:t>
            </a:r>
          </a:p>
          <a:p>
            <a:pPr marL="0" lvl="0" indent="0">
              <a:buClr>
                <a:srgbClr val="FFFFFF"/>
              </a:buClr>
              <a:buSzPct val="45000"/>
              <a:buNone/>
            </a:pPr>
            <a:r>
              <a:rPr lang="en-US" dirty="0" smtClean="0">
                <a:solidFill>
                  <a:schemeClr val="tx1"/>
                </a:solidFill>
                <a:latin typeface="Arial" charset="0"/>
                <a:ea typeface="Arial" charset="0"/>
                <a:cs typeface="Arial" charset="0"/>
              </a:rPr>
              <a:t>[3] </a:t>
            </a:r>
            <a:r>
              <a:rPr lang="en-US" i="1" dirty="0" err="1">
                <a:solidFill>
                  <a:schemeClr val="tx1"/>
                </a:solidFill>
                <a:latin typeface="Arial" charset="0"/>
                <a:ea typeface="Arial" charset="0"/>
                <a:cs typeface="Arial" charset="0"/>
              </a:rPr>
              <a:t>Ovito</a:t>
            </a:r>
            <a:r>
              <a:rPr lang="en-US" i="1" dirty="0">
                <a:solidFill>
                  <a:schemeClr val="tx1"/>
                </a:solidFill>
                <a:latin typeface="Arial" charset="0"/>
                <a:ea typeface="Arial" charset="0"/>
                <a:cs typeface="Arial" charset="0"/>
              </a:rPr>
              <a:t>. </a:t>
            </a:r>
            <a:r>
              <a:rPr lang="en-US" dirty="0">
                <a:solidFill>
                  <a:schemeClr val="tx1"/>
                </a:solidFill>
                <a:latin typeface="Arial" charset="0"/>
                <a:ea typeface="Arial" charset="0"/>
                <a:cs typeface="Arial" charset="0"/>
              </a:rPr>
              <a:t>A. </a:t>
            </a:r>
            <a:r>
              <a:rPr lang="en-US" dirty="0" err="1">
                <a:solidFill>
                  <a:schemeClr val="tx1"/>
                </a:solidFill>
                <a:latin typeface="Arial" charset="0"/>
                <a:ea typeface="Arial" charset="0"/>
                <a:cs typeface="Arial" charset="0"/>
              </a:rPr>
              <a:t>Stukowski</a:t>
            </a:r>
            <a:r>
              <a:rPr lang="en-US" dirty="0">
                <a:solidFill>
                  <a:schemeClr val="tx1"/>
                </a:solidFill>
                <a:latin typeface="Arial" charset="0"/>
                <a:ea typeface="Arial" charset="0"/>
                <a:cs typeface="Arial" charset="0"/>
              </a:rPr>
              <a:t>, Modelling Simul. Mater. Sci. Eng. 18, 015012 (2010).</a:t>
            </a:r>
          </a:p>
          <a:p>
            <a:pPr marL="0" lvl="0" indent="0">
              <a:buClr>
                <a:srgbClr val="FFFFFF"/>
              </a:buClr>
              <a:buSzPct val="45000"/>
              <a:buNone/>
            </a:pPr>
            <a:r>
              <a:rPr lang="en-US" dirty="0" smtClean="0">
                <a:solidFill>
                  <a:schemeClr val="tx1"/>
                </a:solidFill>
                <a:latin typeface="Arial" charset="0"/>
                <a:ea typeface="Arial" charset="0"/>
                <a:cs typeface="Arial" charset="0"/>
              </a:rPr>
              <a:t>	Wang </a:t>
            </a:r>
            <a:r>
              <a:rPr lang="en-US" dirty="0">
                <a:solidFill>
                  <a:schemeClr val="tx1"/>
                </a:solidFill>
                <a:latin typeface="Arial" charset="0"/>
                <a:ea typeface="Arial" charset="0"/>
                <a:cs typeface="Arial" charset="0"/>
              </a:rPr>
              <a:t>literature for </a:t>
            </a:r>
            <a:r>
              <a:rPr lang="en-US" dirty="0" err="1">
                <a:solidFill>
                  <a:schemeClr val="tx1"/>
                </a:solidFill>
                <a:latin typeface="Arial" charset="0"/>
                <a:ea typeface="Arial" charset="0"/>
                <a:cs typeface="Arial" charset="0"/>
              </a:rPr>
              <a:t>tetrahedra</a:t>
            </a:r>
            <a:endParaRPr lang="en-US" dirty="0">
              <a:solidFill>
                <a:schemeClr val="tx1"/>
              </a:solidFill>
              <a:latin typeface="Arial" charset="0"/>
              <a:ea typeface="Arial" charset="0"/>
              <a:cs typeface="Arial" charset="0"/>
            </a:endParaRPr>
          </a:p>
          <a:p>
            <a:pPr marL="0" lvl="0" indent="0">
              <a:buClr>
                <a:srgbClr val="FFFFFF"/>
              </a:buClr>
              <a:buSzPct val="45000"/>
              <a:buNone/>
            </a:pPr>
            <a:r>
              <a:rPr lang="en-US" dirty="0" smtClean="0">
                <a:solidFill>
                  <a:schemeClr val="tx1"/>
                </a:solidFill>
                <a:latin typeface="Arial" charset="0"/>
                <a:ea typeface="Arial" charset="0"/>
                <a:cs typeface="Arial" charset="0"/>
              </a:rPr>
              <a:t>[4] </a:t>
            </a:r>
            <a:r>
              <a:rPr lang="en-US" dirty="0">
                <a:solidFill>
                  <a:schemeClr val="tx1"/>
                </a:solidFill>
                <a:effectLst/>
                <a:latin typeface="Arial" charset="0"/>
                <a:ea typeface="Arial" charset="0"/>
                <a:cs typeface="Arial" charset="0"/>
              </a:rPr>
              <a:t>National Space Grant Foundation. 2020. </a:t>
            </a:r>
            <a:r>
              <a:rPr lang="en-US" i="1" dirty="0">
                <a:solidFill>
                  <a:schemeClr val="tx1"/>
                </a:solidFill>
                <a:effectLst/>
                <a:latin typeface="Arial" charset="0"/>
                <a:ea typeface="Arial" charset="0"/>
                <a:cs typeface="Arial" charset="0"/>
              </a:rPr>
              <a:t>Northern AZ AISES &amp; Hispanic Engineers - National </a:t>
            </a:r>
            <a:r>
              <a:rPr lang="en-US" i="1" dirty="0" smtClean="0">
                <a:solidFill>
                  <a:schemeClr val="tx1"/>
                </a:solidFill>
                <a:effectLst/>
                <a:latin typeface="Arial" charset="0"/>
                <a:ea typeface="Arial" charset="0"/>
                <a:cs typeface="Arial" charset="0"/>
              </a:rPr>
              <a:t>	Space 	Grant </a:t>
            </a:r>
            <a:r>
              <a:rPr lang="en-US" i="1" dirty="0">
                <a:solidFill>
                  <a:schemeClr val="tx1"/>
                </a:solidFill>
                <a:effectLst/>
                <a:latin typeface="Arial" charset="0"/>
                <a:ea typeface="Arial" charset="0"/>
                <a:cs typeface="Arial" charset="0"/>
              </a:rPr>
              <a:t>Foundation</a:t>
            </a:r>
            <a:r>
              <a:rPr lang="en-US" dirty="0">
                <a:solidFill>
                  <a:schemeClr val="tx1"/>
                </a:solidFill>
                <a:effectLst/>
                <a:latin typeface="Arial" charset="0"/>
                <a:ea typeface="Arial" charset="0"/>
                <a:cs typeface="Arial" charset="0"/>
              </a:rPr>
              <a:t>. [online] Available at: </a:t>
            </a:r>
            <a:r>
              <a:rPr lang="en-US" dirty="0" smtClean="0">
                <a:solidFill>
                  <a:schemeClr val="tx1"/>
                </a:solidFill>
                <a:effectLst/>
                <a:latin typeface="Arial" charset="0"/>
                <a:ea typeface="Arial" charset="0"/>
                <a:cs typeface="Arial" charset="0"/>
              </a:rPr>
              <a:t>	&lt;</a:t>
            </a:r>
            <a:r>
              <a:rPr lang="en-US" dirty="0">
                <a:solidFill>
                  <a:schemeClr val="tx1"/>
                </a:solidFill>
                <a:effectLst/>
                <a:latin typeface="Arial" charset="0"/>
                <a:ea typeface="Arial" charset="0"/>
                <a:cs typeface="Arial" charset="0"/>
              </a:rPr>
              <a:t>https://</a:t>
            </a:r>
            <a:r>
              <a:rPr lang="en-US" dirty="0" err="1" smtClean="0">
                <a:solidFill>
                  <a:schemeClr val="tx1"/>
                </a:solidFill>
                <a:effectLst/>
                <a:latin typeface="Arial" charset="0"/>
                <a:ea typeface="Arial" charset="0"/>
                <a:cs typeface="Arial" charset="0"/>
              </a:rPr>
              <a:t>spacegrant.org</a:t>
            </a:r>
            <a:r>
              <a:rPr lang="en-US" dirty="0" smtClean="0">
                <a:solidFill>
                  <a:schemeClr val="tx1"/>
                </a:solidFill>
                <a:effectLst/>
                <a:latin typeface="Arial" charset="0"/>
                <a:ea typeface="Arial" charset="0"/>
                <a:cs typeface="Arial" charset="0"/>
              </a:rPr>
              <a:t>/</a:t>
            </a:r>
            <a:r>
              <a:rPr lang="en-US" dirty="0" err="1" smtClean="0">
                <a:solidFill>
                  <a:schemeClr val="tx1"/>
                </a:solidFill>
                <a:effectLst/>
                <a:latin typeface="Arial" charset="0"/>
                <a:ea typeface="Arial" charset="0"/>
                <a:cs typeface="Arial" charset="0"/>
              </a:rPr>
              <a:t>sg_programs</a:t>
            </a:r>
            <a:r>
              <a:rPr lang="en-US" dirty="0" smtClean="0">
                <a:solidFill>
                  <a:schemeClr val="tx1"/>
                </a:solidFill>
                <a:effectLst/>
                <a:latin typeface="Arial" charset="0"/>
                <a:ea typeface="Arial" charset="0"/>
                <a:cs typeface="Arial" charset="0"/>
              </a:rPr>
              <a:t>/northern-</a:t>
            </a:r>
            <a:r>
              <a:rPr lang="en-US" dirty="0" err="1" smtClean="0">
                <a:solidFill>
                  <a:schemeClr val="tx1"/>
                </a:solidFill>
                <a:effectLst/>
                <a:latin typeface="Arial" charset="0"/>
                <a:ea typeface="Arial" charset="0"/>
                <a:cs typeface="Arial" charset="0"/>
              </a:rPr>
              <a:t>az_aises</a:t>
            </a:r>
            <a:r>
              <a:rPr lang="en-US" dirty="0" smtClean="0">
                <a:solidFill>
                  <a:schemeClr val="tx1"/>
                </a:solidFill>
                <a:effectLst/>
                <a:latin typeface="Arial" charset="0"/>
                <a:ea typeface="Arial" charset="0"/>
                <a:cs typeface="Arial" charset="0"/>
              </a:rPr>
              <a:t>-</a:t>
            </a:r>
            <a:r>
              <a:rPr lang="en-US" dirty="0" err="1" smtClean="0">
                <a:solidFill>
                  <a:schemeClr val="tx1"/>
                </a:solidFill>
                <a:effectLst/>
                <a:latin typeface="Arial" charset="0"/>
                <a:ea typeface="Arial" charset="0"/>
                <a:cs typeface="Arial" charset="0"/>
              </a:rPr>
              <a:t>hispanic</a:t>
            </a:r>
            <a:r>
              <a:rPr lang="en-US" dirty="0" smtClean="0">
                <a:solidFill>
                  <a:schemeClr val="tx1"/>
                </a:solidFill>
                <a:effectLst/>
                <a:latin typeface="Arial" charset="0"/>
                <a:ea typeface="Arial" charset="0"/>
                <a:cs typeface="Arial" charset="0"/>
              </a:rPr>
              <a:t>-engineers</a:t>
            </a:r>
            <a:r>
              <a:rPr lang="en-US" dirty="0">
                <a:solidFill>
                  <a:schemeClr val="tx1"/>
                </a:solidFill>
                <a:effectLst/>
                <a:latin typeface="Arial" charset="0"/>
                <a:ea typeface="Arial" charset="0"/>
                <a:cs typeface="Arial" charset="0"/>
              </a:rPr>
              <a:t>/&gt; </a:t>
            </a:r>
            <a:endParaRPr lang="en-US" dirty="0" smtClean="0">
              <a:solidFill>
                <a:schemeClr val="tx1"/>
              </a:solidFill>
              <a:effectLst/>
              <a:latin typeface="Arial" charset="0"/>
              <a:ea typeface="Arial" charset="0"/>
              <a:cs typeface="Arial" charset="0"/>
            </a:endParaRPr>
          </a:p>
          <a:p>
            <a:pPr marL="0" lvl="0" indent="0">
              <a:buClr>
                <a:srgbClr val="FFFFFF"/>
              </a:buClr>
              <a:buSzPct val="45000"/>
              <a:buNone/>
            </a:pPr>
            <a:r>
              <a:rPr lang="en-US" dirty="0" smtClean="0">
                <a:solidFill>
                  <a:schemeClr val="tx1"/>
                </a:solidFill>
                <a:effectLst/>
                <a:latin typeface="Arial" charset="0"/>
                <a:ea typeface="Arial" charset="0"/>
                <a:cs typeface="Arial" charset="0"/>
              </a:rPr>
              <a:t>[5] Nasa </a:t>
            </a:r>
            <a:r>
              <a:rPr lang="en-US" dirty="0" smtClean="0">
                <a:solidFill>
                  <a:schemeClr val="tx1"/>
                </a:solidFill>
                <a:effectLst/>
                <a:latin typeface="Arial" charset="0"/>
                <a:ea typeface="Arial" charset="0"/>
                <a:cs typeface="Arial" charset="0"/>
              </a:rPr>
              <a:t>2020</a:t>
            </a:r>
            <a:r>
              <a:rPr lang="en-US" dirty="0">
                <a:solidFill>
                  <a:schemeClr val="tx1"/>
                </a:solidFill>
                <a:effectLst/>
                <a:latin typeface="Arial" charset="0"/>
                <a:ea typeface="Arial" charset="0"/>
                <a:cs typeface="Arial" charset="0"/>
              </a:rPr>
              <a:t>. </a:t>
            </a:r>
            <a:r>
              <a:rPr lang="en-US" i="1" dirty="0">
                <a:solidFill>
                  <a:schemeClr val="tx1"/>
                </a:solidFill>
                <a:effectLst/>
                <a:latin typeface="Arial" charset="0"/>
                <a:ea typeface="Arial" charset="0"/>
                <a:cs typeface="Arial" charset="0"/>
              </a:rPr>
              <a:t>NASA Insignia</a:t>
            </a:r>
            <a:r>
              <a:rPr lang="en-US" dirty="0">
                <a:solidFill>
                  <a:schemeClr val="tx1"/>
                </a:solidFill>
                <a:effectLst/>
                <a:latin typeface="Arial" charset="0"/>
                <a:ea typeface="Arial" charset="0"/>
                <a:cs typeface="Arial" charset="0"/>
              </a:rPr>
              <a:t>. [online] Available at: </a:t>
            </a:r>
            <a:r>
              <a:rPr lang="en-US" dirty="0" smtClean="0">
                <a:solidFill>
                  <a:schemeClr val="tx1"/>
                </a:solidFill>
                <a:effectLst/>
                <a:latin typeface="Arial" charset="0"/>
                <a:ea typeface="Arial" charset="0"/>
                <a:cs typeface="Arial" charset="0"/>
              </a:rPr>
              <a:t>	&lt;</a:t>
            </a:r>
            <a:r>
              <a:rPr lang="en-US" dirty="0">
                <a:solidFill>
                  <a:schemeClr val="tx1"/>
                </a:solidFill>
                <a:effectLst/>
                <a:latin typeface="Arial" charset="0"/>
                <a:ea typeface="Arial" charset="0"/>
                <a:cs typeface="Arial" charset="0"/>
              </a:rPr>
              <a:t>https://</a:t>
            </a:r>
            <a:r>
              <a:rPr lang="en-US" dirty="0" err="1">
                <a:solidFill>
                  <a:schemeClr val="tx1"/>
                </a:solidFill>
                <a:effectLst/>
                <a:latin typeface="Arial" charset="0"/>
                <a:ea typeface="Arial" charset="0"/>
                <a:cs typeface="Arial" charset="0"/>
              </a:rPr>
              <a:t>en.wikipedia.org</a:t>
            </a:r>
            <a:r>
              <a:rPr lang="en-US" dirty="0">
                <a:solidFill>
                  <a:schemeClr val="tx1"/>
                </a:solidFill>
                <a:effectLst/>
                <a:latin typeface="Arial" charset="0"/>
                <a:ea typeface="Arial" charset="0"/>
                <a:cs typeface="Arial" charset="0"/>
              </a:rPr>
              <a:t>/wiki/</a:t>
            </a:r>
            <a:r>
              <a:rPr lang="en-US" dirty="0" err="1">
                <a:solidFill>
                  <a:schemeClr val="tx1"/>
                </a:solidFill>
                <a:effectLst/>
                <a:latin typeface="Arial" charset="0"/>
                <a:ea typeface="Arial" charset="0"/>
                <a:cs typeface="Arial" charset="0"/>
              </a:rPr>
              <a:t>NASA_insignia</a:t>
            </a:r>
            <a:r>
              <a:rPr lang="en-US" dirty="0">
                <a:solidFill>
                  <a:schemeClr val="tx1"/>
                </a:solidFill>
                <a:effectLst/>
                <a:latin typeface="Arial" charset="0"/>
                <a:ea typeface="Arial" charset="0"/>
                <a:cs typeface="Arial" charset="0"/>
              </a:rPr>
              <a:t>#/media/</a:t>
            </a:r>
            <a:r>
              <a:rPr lang="en-US" dirty="0" err="1">
                <a:solidFill>
                  <a:schemeClr val="tx1"/>
                </a:solidFill>
                <a:effectLst/>
                <a:latin typeface="Arial" charset="0"/>
                <a:ea typeface="Arial" charset="0"/>
                <a:cs typeface="Arial" charset="0"/>
              </a:rPr>
              <a:t>File:NASA_logo.svg</a:t>
            </a:r>
            <a:r>
              <a:rPr lang="en-US" dirty="0">
                <a:solidFill>
                  <a:schemeClr val="tx1"/>
                </a:solidFill>
                <a:effectLst/>
                <a:latin typeface="Arial" charset="0"/>
                <a:ea typeface="Arial" charset="0"/>
                <a:cs typeface="Arial" charset="0"/>
              </a:rPr>
              <a:t>&gt; </a:t>
            </a:r>
            <a:endParaRPr lang="en-US" dirty="0">
              <a:solidFill>
                <a:schemeClr val="tx1"/>
              </a:solidFill>
              <a:latin typeface="Arial" charset="0"/>
              <a:ea typeface="Arial" charset="0"/>
              <a:cs typeface="Arial" charset="0"/>
            </a:endParaRPr>
          </a:p>
          <a:p>
            <a:pPr marL="0" lvl="0" indent="0">
              <a:buClr>
                <a:srgbClr val="FFFFFF"/>
              </a:buClr>
              <a:buSzPct val="45000"/>
              <a:buNone/>
            </a:pPr>
            <a:r>
              <a:rPr lang="en-US" dirty="0" smtClean="0">
                <a:solidFill>
                  <a:schemeClr val="tx1"/>
                </a:solidFill>
                <a:effectLst/>
                <a:latin typeface="Arial" charset="0"/>
                <a:ea typeface="Arial" charset="0"/>
                <a:cs typeface="Arial" charset="0"/>
              </a:rPr>
              <a:t>[6] ATC Materials Inc. 2020</a:t>
            </a:r>
            <a:r>
              <a:rPr lang="en-US" dirty="0">
                <a:solidFill>
                  <a:schemeClr val="tx1"/>
                </a:solidFill>
                <a:effectLst/>
                <a:latin typeface="Arial" charset="0"/>
                <a:ea typeface="Arial" charset="0"/>
                <a:cs typeface="Arial" charset="0"/>
              </a:rPr>
              <a:t>. [online] Available at: </a:t>
            </a:r>
            <a:r>
              <a:rPr lang="en-US" dirty="0" smtClean="0">
                <a:solidFill>
                  <a:schemeClr val="tx1"/>
                </a:solidFill>
                <a:effectLst/>
                <a:latin typeface="Arial" charset="0"/>
                <a:ea typeface="Arial" charset="0"/>
                <a:cs typeface="Arial" charset="0"/>
              </a:rPr>
              <a:t>	&lt;</a:t>
            </a:r>
            <a:r>
              <a:rPr lang="en-US" dirty="0">
                <a:solidFill>
                  <a:schemeClr val="tx1"/>
                </a:solidFill>
                <a:effectLst/>
                <a:latin typeface="Arial" charset="0"/>
                <a:ea typeface="Arial" charset="0"/>
                <a:cs typeface="Arial" charset="0"/>
              </a:rPr>
              <a:t>https://</a:t>
            </a:r>
            <a:r>
              <a:rPr lang="en-US" dirty="0" err="1">
                <a:solidFill>
                  <a:schemeClr val="tx1"/>
                </a:solidFill>
                <a:effectLst/>
                <a:latin typeface="Arial" charset="0"/>
                <a:ea typeface="Arial" charset="0"/>
                <a:cs typeface="Arial" charset="0"/>
              </a:rPr>
              <a:t>www.linkedin.com</a:t>
            </a:r>
            <a:r>
              <a:rPr lang="en-US" dirty="0">
                <a:solidFill>
                  <a:schemeClr val="tx1"/>
                </a:solidFill>
                <a:effectLst/>
                <a:latin typeface="Arial" charset="0"/>
                <a:ea typeface="Arial" charset="0"/>
                <a:cs typeface="Arial" charset="0"/>
              </a:rPr>
              <a:t>/company/</a:t>
            </a:r>
            <a:r>
              <a:rPr lang="en-US" dirty="0" err="1">
                <a:solidFill>
                  <a:schemeClr val="tx1"/>
                </a:solidFill>
                <a:effectLst/>
                <a:latin typeface="Arial" charset="0"/>
                <a:ea typeface="Arial" charset="0"/>
                <a:cs typeface="Arial" charset="0"/>
              </a:rPr>
              <a:t>atcmaterials</a:t>
            </a:r>
            <a:r>
              <a:rPr lang="en-US" dirty="0">
                <a:solidFill>
                  <a:schemeClr val="tx1"/>
                </a:solidFill>
                <a:effectLst/>
                <a:latin typeface="Arial" charset="0"/>
                <a:ea typeface="Arial" charset="0"/>
                <a:cs typeface="Arial" charset="0"/>
              </a:rPr>
              <a:t>/about/&gt; </a:t>
            </a:r>
            <a:endParaRPr lang="en-US" dirty="0">
              <a:solidFill>
                <a:schemeClr val="tx1"/>
              </a:solidFill>
              <a:effectLst/>
              <a:latin typeface="Arial" charset="0"/>
              <a:ea typeface="Arial" charset="0"/>
              <a:cs typeface="Arial" charset="0"/>
            </a:endParaRPr>
          </a:p>
          <a:p>
            <a:pPr marL="0" lvl="0" indent="0">
              <a:spcAft>
                <a:spcPts val="0"/>
              </a:spcAft>
              <a:buClr>
                <a:srgbClr val="FFFFFF"/>
              </a:buClr>
              <a:buSzPct val="45000"/>
              <a:buNone/>
            </a:pPr>
            <a:endParaRPr lang="en-US" dirty="0">
              <a:solidFill>
                <a:schemeClr val="tx1"/>
              </a:solidFill>
              <a:latin typeface="Arial" charset="0"/>
              <a:ea typeface="Arial" charset="0"/>
              <a:cs typeface="Arial" charset="0"/>
            </a:endParaRPr>
          </a:p>
          <a:p>
            <a:pPr marL="0" indent="0">
              <a:buNone/>
            </a:pPr>
            <a:endParaRPr lang="en-US" dirty="0">
              <a:solidFill>
                <a:schemeClr val="tx1"/>
              </a:solidFill>
              <a:latin typeface="Arial" charset="0"/>
              <a:ea typeface="Arial" charset="0"/>
              <a:cs typeface="Arial" charset="0"/>
            </a:endParaRPr>
          </a:p>
        </p:txBody>
      </p:sp>
      <p:sp>
        <p:nvSpPr>
          <p:cNvPr id="4" name="Title 1"/>
          <p:cNvSpPr txBox="1">
            <a:spLocks/>
          </p:cNvSpPr>
          <p:nvPr/>
        </p:nvSpPr>
        <p:spPr>
          <a:xfrm>
            <a:off x="379413" y="132080"/>
            <a:ext cx="3186747" cy="122629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cap="none" dirty="0" smtClean="0">
                <a:ea typeface="Helvetica" charset="0"/>
                <a:cs typeface="Helvetica" charset="0"/>
              </a:rPr>
              <a:t>References</a:t>
            </a:r>
            <a:endParaRPr lang="en-US" sz="4000" b="1" u="sng" cap="none" dirty="0">
              <a:ea typeface="Helvetica" charset="0"/>
              <a:cs typeface="Helvetica" charset="0"/>
            </a:endParaRPr>
          </a:p>
        </p:txBody>
      </p:sp>
      <p:sp>
        <p:nvSpPr>
          <p:cNvPr id="6" name="Slide Number Placeholder 5"/>
          <p:cNvSpPr>
            <a:spLocks noGrp="1"/>
          </p:cNvSpPr>
          <p:nvPr>
            <p:ph type="sldNum" sz="quarter" idx="12"/>
          </p:nvPr>
        </p:nvSpPr>
        <p:spPr>
          <a:xfrm>
            <a:off x="11462279" y="6340475"/>
            <a:ext cx="551167" cy="365125"/>
          </a:xfrm>
        </p:spPr>
        <p:txBody>
          <a:bodyPr/>
          <a:lstStyle/>
          <a:p>
            <a:fld id="{D57F1E4F-1CFF-5643-939E-02111984F565}" type="slidenum">
              <a:rPr lang="en-US" sz="1400" smtClean="0"/>
              <a:t>16</a:t>
            </a:fld>
            <a:endParaRPr lang="en-US" sz="1400" dirty="0"/>
          </a:p>
        </p:txBody>
      </p:sp>
    </p:spTree>
    <p:extLst>
      <p:ext uri="{BB962C8B-B14F-4D97-AF65-F5344CB8AC3E}">
        <p14:creationId xmlns:p14="http://schemas.microsoft.com/office/powerpoint/2010/main" val="15057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85562" y="6359525"/>
            <a:ext cx="551167" cy="365125"/>
          </a:xfrm>
        </p:spPr>
        <p:txBody>
          <a:bodyPr/>
          <a:lstStyle/>
          <a:p>
            <a:fld id="{D57F1E4F-1CFF-5643-939E-02111984F565}" type="slidenum">
              <a:rPr lang="en-US" sz="1400" smtClean="0"/>
              <a:t>17</a:t>
            </a:fld>
            <a:endParaRPr lang="en-US" sz="1400" dirty="0"/>
          </a:p>
        </p:txBody>
      </p:sp>
      <p:sp>
        <p:nvSpPr>
          <p:cNvPr id="5" name="Title 1"/>
          <p:cNvSpPr txBox="1">
            <a:spLocks noGrp="1"/>
          </p:cNvSpPr>
          <p:nvPr>
            <p:ph type="title"/>
          </p:nvPr>
        </p:nvSpPr>
        <p:spPr>
          <a:xfrm>
            <a:off x="1145344" y="-133350"/>
            <a:ext cx="9905998" cy="1905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u="sng" cap="none" dirty="0" smtClean="0">
                <a:ea typeface="Helvetica" charset="0"/>
                <a:cs typeface="Helvetica" charset="0"/>
              </a:rPr>
              <a:t>Questions?</a:t>
            </a:r>
          </a:p>
        </p:txBody>
      </p:sp>
      <p:pic>
        <p:nvPicPr>
          <p:cNvPr id="7" name="IMG_0635.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20000" contrast="20000"/>
          </a:blip>
          <a:srcRect l="22219" t="17339" r="24776" b="20308"/>
          <a:stretch/>
        </p:blipFill>
        <p:spPr>
          <a:xfrm>
            <a:off x="1383030" y="2171701"/>
            <a:ext cx="4206240" cy="28384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020" y="1715055"/>
            <a:ext cx="5002322" cy="3751741"/>
          </a:xfrm>
          <a:prstGeom prst="rect">
            <a:avLst/>
          </a:prstGeom>
        </p:spPr>
      </p:pic>
    </p:spTree>
    <p:extLst>
      <p:ext uri="{BB962C8B-B14F-4D97-AF65-F5344CB8AC3E}">
        <p14:creationId xmlns:p14="http://schemas.microsoft.com/office/powerpoint/2010/main" val="7813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mute="1">
                <p:cTn id="12" repeatCount="indefinite" fill="hold" display="0">
                  <p:stCondLst>
                    <p:cond delay="indefinite"/>
                  </p:st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406400"/>
            <a:ext cx="9357254" cy="1226298"/>
          </a:xfrm>
        </p:spPr>
        <p:txBody>
          <a:bodyPr>
            <a:normAutofit/>
          </a:bodyPr>
          <a:lstStyle/>
          <a:p>
            <a:r>
              <a:rPr lang="en-US" sz="4000" b="1" u="sng" cap="none" dirty="0" smtClean="0">
                <a:ea typeface="Helvetica" charset="0"/>
                <a:cs typeface="Helvetica" charset="0"/>
              </a:rPr>
              <a:t>What is Silicon Nitride?</a:t>
            </a:r>
            <a:endParaRPr lang="en-US" sz="4000" b="1" u="sng" cap="none" dirty="0">
              <a:ea typeface="Helvetica" charset="0"/>
              <a:cs typeface="Helvetica"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05220" y="1371600"/>
                <a:ext cx="4565120" cy="3871382"/>
              </a:xfrm>
            </p:spPr>
            <p:txBody>
              <a:bodyPr>
                <a:normAutofit/>
              </a:bodyPr>
              <a:lstStyle/>
              <a:p>
                <a:pPr lvl="0"/>
                <a:r>
                  <a:rPr lang="en-US" dirty="0" smtClean="0">
                    <a:solidFill>
                      <a:schemeClr val="tx1"/>
                    </a:solidFill>
                  </a:rPr>
                  <a:t>Ceramic material with exemplary RF properties </a:t>
                </a:r>
                <a:r>
                  <a:rPr lang="en-US" dirty="0" smtClean="0">
                    <a:solidFill>
                      <a:schemeClr val="tx1"/>
                    </a:solidFill>
                  </a:rPr>
                  <a:t>that </a:t>
                </a:r>
                <a:r>
                  <a:rPr lang="en-US" dirty="0" smtClean="0">
                    <a:solidFill>
                      <a:schemeClr val="tx1"/>
                    </a:solidFill>
                  </a:rPr>
                  <a:t>can be used in high temp applications</a:t>
                </a:r>
                <a:endParaRPr lang="en-US" i="1" dirty="0" smtClean="0">
                  <a:solidFill>
                    <a:schemeClr val="tx1"/>
                  </a:solidFill>
                  <a:latin typeface="Cambria Math" charset="0"/>
                </a:endParaRPr>
              </a:p>
              <a:p>
                <a14:m>
                  <m:oMath xmlns:m="http://schemas.openxmlformats.org/officeDocument/2006/math">
                    <m:sSub>
                      <m:sSubPr>
                        <m:ctrlPr>
                          <a:rPr lang="en-US" i="1">
                            <a:solidFill>
                              <a:schemeClr val="tx1"/>
                            </a:solidFill>
                            <a:latin typeface="Cambria Math" charset="0"/>
                          </a:rPr>
                        </m:ctrlPr>
                      </m:sSubPr>
                      <m:e>
                        <m:r>
                          <a:rPr lang="en-US" i="1">
                            <a:solidFill>
                              <a:schemeClr val="tx1"/>
                            </a:solidFill>
                            <a:latin typeface="Cambria Math" charset="0"/>
                          </a:rPr>
                          <m:t>𝑆</m:t>
                        </m:r>
                        <m:r>
                          <a:rPr lang="en-US" b="0" i="1" smtClean="0">
                            <a:solidFill>
                              <a:schemeClr val="tx1"/>
                            </a:solidFill>
                            <a:latin typeface="Cambria Math" charset="0"/>
                          </a:rPr>
                          <m:t>𝑖</m:t>
                        </m:r>
                      </m:e>
                      <m:sub>
                        <m:r>
                          <a:rPr lang="en-US" i="1">
                            <a:solidFill>
                              <a:schemeClr val="tx1"/>
                            </a:solidFill>
                            <a:latin typeface="Cambria Math" charset="0"/>
                          </a:rPr>
                          <m:t>3</m:t>
                        </m:r>
                      </m:sub>
                    </m:sSub>
                    <m:sSub>
                      <m:sSubPr>
                        <m:ctrlPr>
                          <a:rPr lang="en-US" i="1">
                            <a:solidFill>
                              <a:schemeClr val="tx1"/>
                            </a:solidFill>
                            <a:latin typeface="Cambria Math" charset="0"/>
                          </a:rPr>
                        </m:ctrlPr>
                      </m:sSubPr>
                      <m:e>
                        <m:r>
                          <a:rPr lang="en-US" i="1">
                            <a:solidFill>
                              <a:schemeClr val="tx1"/>
                            </a:solidFill>
                            <a:latin typeface="Cambria Math" charset="0"/>
                          </a:rPr>
                          <m:t>𝑁</m:t>
                        </m:r>
                      </m:e>
                      <m:sub>
                        <m:r>
                          <a:rPr lang="en-US" i="1">
                            <a:solidFill>
                              <a:schemeClr val="tx1"/>
                            </a:solidFill>
                            <a:latin typeface="Cambria Math" charset="0"/>
                          </a:rPr>
                          <m:t>4</m:t>
                        </m:r>
                      </m:sub>
                    </m:sSub>
                  </m:oMath>
                </a14:m>
                <a:r>
                  <a:rPr lang="en-US" dirty="0">
                    <a:solidFill>
                      <a:schemeClr val="tx1"/>
                    </a:solidFill>
                  </a:rPr>
                  <a:t> tetrahedron arranged in hexagonal planar crystal structure</a:t>
                </a:r>
              </a:p>
              <a:p>
                <a:pPr lvl="0">
                  <a:buClr>
                    <a:srgbClr val="FFFFFF"/>
                  </a:buClr>
                  <a:buSzPct val="45000"/>
                  <a:buFont typeface="StarSymbol"/>
                  <a:buChar char="●"/>
                </a:pPr>
                <a:r>
                  <a:rPr lang="en-US" dirty="0" smtClean="0">
                    <a:solidFill>
                      <a:schemeClr val="tx1"/>
                    </a:solidFill>
                  </a:rPr>
                  <a:t>Primarily Alpha or Beta </a:t>
                </a:r>
                <a:r>
                  <a:rPr lang="en-US" dirty="0" smtClean="0">
                    <a:solidFill>
                      <a:schemeClr val="tx1"/>
                    </a:solidFill>
                  </a:rPr>
                  <a:t>phase</a:t>
                </a:r>
              </a:p>
              <a:p>
                <a:pPr lvl="0">
                  <a:buClr>
                    <a:srgbClr val="FFFFFF"/>
                  </a:buClr>
                  <a:buSzPct val="45000"/>
                  <a:buFont typeface="StarSymbol"/>
                  <a:buChar char="●"/>
                </a:pPr>
                <a:r>
                  <a:rPr lang="en-US" dirty="0" smtClean="0">
                    <a:solidFill>
                      <a:schemeClr val="tx1"/>
                    </a:solidFill>
                  </a:rPr>
                  <a:t>Easily sintered and molded</a:t>
                </a:r>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05220" y="1371600"/>
                <a:ext cx="4565120" cy="3871382"/>
              </a:xfrm>
              <a:blipFill rotWithShape="0">
                <a:blip r:embed="rId3"/>
                <a:stretch>
                  <a:fillRect l="-2003"/>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a:xfrm>
            <a:off x="11519018" y="6336770"/>
            <a:ext cx="551167" cy="365125"/>
          </a:xfrm>
        </p:spPr>
        <p:txBody>
          <a:bodyPr/>
          <a:lstStyle/>
          <a:p>
            <a:fld id="{D57F1E4F-1CFF-5643-939E-02111984F565}" type="slidenum">
              <a:rPr lang="en-US" sz="1400" smtClean="0"/>
              <a:t>2</a:t>
            </a:fld>
            <a:endParaRPr lang="en-US"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697" y="1632698"/>
            <a:ext cx="4266327" cy="3847050"/>
          </a:xfrm>
          <a:prstGeom prst="rect">
            <a:avLst/>
          </a:prstGeom>
        </p:spPr>
      </p:pic>
      <p:sp>
        <p:nvSpPr>
          <p:cNvPr id="13" name="TextBox 12"/>
          <p:cNvSpPr txBox="1"/>
          <p:nvPr/>
        </p:nvSpPr>
        <p:spPr>
          <a:xfrm>
            <a:off x="6555100" y="5596002"/>
            <a:ext cx="3567520" cy="646331"/>
          </a:xfrm>
          <a:prstGeom prst="rect">
            <a:avLst/>
          </a:prstGeom>
          <a:noFill/>
        </p:spPr>
        <p:txBody>
          <a:bodyPr wrap="square" rtlCol="0">
            <a:spAutoFit/>
          </a:bodyPr>
          <a:lstStyle/>
          <a:p>
            <a:pPr algn="ctr"/>
            <a:r>
              <a:rPr lang="en-US" b="1" dirty="0" smtClean="0"/>
              <a:t>Figure 1</a:t>
            </a:r>
            <a:r>
              <a:rPr lang="en-US" b="1" dirty="0" smtClean="0"/>
              <a:t>: </a:t>
            </a:r>
            <a:r>
              <a:rPr lang="en-US" dirty="0" smtClean="0"/>
              <a:t>Silicon Nitride tetrahedron </a:t>
            </a:r>
            <a:endParaRPr lang="en-US" dirty="0"/>
          </a:p>
        </p:txBody>
      </p:sp>
    </p:spTree>
    <p:extLst>
      <p:ext uri="{BB962C8B-B14F-4D97-AF65-F5344CB8AC3E}">
        <p14:creationId xmlns:p14="http://schemas.microsoft.com/office/powerpoint/2010/main" val="127566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0813" y="133350"/>
            <a:ext cx="11922654" cy="1238250"/>
          </a:xfrm>
        </p:spPr>
        <p:txBody>
          <a:bodyPr>
            <a:normAutofit/>
          </a:bodyPr>
          <a:lstStyle/>
          <a:p>
            <a:r>
              <a:rPr lang="en-US" sz="4000" b="1" u="sng" cap="none" dirty="0" smtClean="0">
                <a:ea typeface="Helvetica" charset="0"/>
                <a:cs typeface="Helvetica" charset="0"/>
              </a:rPr>
              <a:t>Current Importance of Silicon Nitride</a:t>
            </a:r>
            <a:endParaRPr lang="en-US" sz="4000" b="1" u="sng" cap="none" dirty="0">
              <a:ea typeface="Helvetica" charset="0"/>
              <a:cs typeface="Helvetica" charset="0"/>
            </a:endParaRPr>
          </a:p>
        </p:txBody>
      </p:sp>
      <mc:AlternateContent xmlns:mc="http://schemas.openxmlformats.org/markup-compatibility/2006">
        <mc:Choice xmlns:a14="http://schemas.microsoft.com/office/drawing/2010/main" Requires="a14">
          <p:sp>
            <p:nvSpPr>
              <p:cNvPr id="6" name="TextBox 5"/>
              <p:cNvSpPr txBox="1"/>
              <p:nvPr/>
            </p:nvSpPr>
            <p:spPr>
              <a:xfrm>
                <a:off x="6869052" y="5482840"/>
                <a:ext cx="4064001" cy="646331"/>
              </a:xfrm>
              <a:prstGeom prst="rect">
                <a:avLst/>
              </a:prstGeom>
              <a:noFill/>
            </p:spPr>
            <p:txBody>
              <a:bodyPr wrap="square" rtlCol="0">
                <a:spAutoFit/>
              </a:bodyPr>
              <a:lstStyle/>
              <a:p>
                <a:pPr algn="ctr"/>
                <a:r>
                  <a:rPr lang="en-US" b="1" dirty="0" smtClean="0"/>
                  <a:t>Figure </a:t>
                </a:r>
                <a:r>
                  <a:rPr lang="en-US" b="1" dirty="0" smtClean="0"/>
                  <a:t>3: </a:t>
                </a:r>
                <a14:m>
                  <m:oMath xmlns:m="http://schemas.openxmlformats.org/officeDocument/2006/math">
                    <m:sSub>
                      <m:sSubPr>
                        <m:ctrlPr>
                          <a:rPr lang="en-US" i="1" smtClean="0">
                            <a:latin typeface="Cambria Math" charset="0"/>
                          </a:rPr>
                        </m:ctrlPr>
                      </m:sSubPr>
                      <m:e>
                        <m:r>
                          <a:rPr lang="en-US" b="0" i="1" smtClean="0">
                            <a:latin typeface="Cambria Math" charset="0"/>
                          </a:rPr>
                          <m:t>𝑆𝑖</m:t>
                        </m:r>
                      </m:e>
                      <m:sub>
                        <m:r>
                          <a:rPr lang="en-US" b="0" i="1" smtClean="0">
                            <a:latin typeface="Cambria Math" charset="0"/>
                          </a:rPr>
                          <m:t>3</m:t>
                        </m:r>
                      </m:sub>
                    </m:sSub>
                    <m:sSub>
                      <m:sSubPr>
                        <m:ctrlPr>
                          <a:rPr lang="en-US" i="1" smtClean="0">
                            <a:latin typeface="Cambria Math" charset="0"/>
                          </a:rPr>
                        </m:ctrlPr>
                      </m:sSubPr>
                      <m:e>
                        <m:r>
                          <a:rPr lang="en-US" b="0" i="1" smtClean="0">
                            <a:latin typeface="Cambria Math" charset="0"/>
                          </a:rPr>
                          <m:t>𝑁</m:t>
                        </m:r>
                      </m:e>
                      <m:sub>
                        <m:r>
                          <a:rPr lang="en-US" b="0" i="1" smtClean="0">
                            <a:latin typeface="Cambria Math" charset="0"/>
                          </a:rPr>
                          <m:t>4</m:t>
                        </m:r>
                      </m:sub>
                    </m:sSub>
                  </m:oMath>
                </a14:m>
                <a:r>
                  <a:rPr lang="en-US" dirty="0" smtClean="0"/>
                  <a:t> on </a:t>
                </a:r>
                <a:r>
                  <a:rPr lang="en-US" dirty="0"/>
                  <a:t>board the ISS MISSE 7 </a:t>
                </a:r>
                <a:r>
                  <a:rPr lang="en-US" dirty="0" smtClean="0"/>
                  <a:t>experiment [1]</a:t>
                </a:r>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6869052" y="5482840"/>
                <a:ext cx="4064001" cy="646331"/>
              </a:xfrm>
              <a:prstGeom prst="rect">
                <a:avLst/>
              </a:prstGeom>
              <a:blipFill rotWithShape="0">
                <a:blip r:embed="rId2"/>
                <a:stretch>
                  <a:fillRect t="-4717" b="-14151"/>
                </a:stretch>
              </a:blipFill>
            </p:spPr>
            <p:txBody>
              <a:bodyPr/>
              <a:lstStyle/>
              <a:p>
                <a:r>
                  <a:rPr lang="en-US">
                    <a:noFill/>
                  </a:rPr>
                  <a:t> </a:t>
                </a:r>
              </a:p>
            </p:txBody>
          </p:sp>
        </mc:Fallback>
      </mc:AlternateContent>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290" b="7424"/>
          <a:stretch/>
        </p:blipFill>
        <p:spPr>
          <a:xfrm>
            <a:off x="7429499" y="2395145"/>
            <a:ext cx="2943109" cy="281288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850" y="2395145"/>
            <a:ext cx="2947564" cy="2947564"/>
          </a:xfrm>
          <a:prstGeom prst="rect">
            <a:avLst/>
          </a:prstGeom>
        </p:spPr>
      </p:pic>
      <p:sp>
        <p:nvSpPr>
          <p:cNvPr id="9" name="TextBox 8"/>
          <p:cNvSpPr txBox="1"/>
          <p:nvPr/>
        </p:nvSpPr>
        <p:spPr>
          <a:xfrm>
            <a:off x="1537872" y="5531316"/>
            <a:ext cx="3567520" cy="923330"/>
          </a:xfrm>
          <a:prstGeom prst="rect">
            <a:avLst/>
          </a:prstGeom>
          <a:noFill/>
        </p:spPr>
        <p:txBody>
          <a:bodyPr wrap="square" rtlCol="0">
            <a:spAutoFit/>
          </a:bodyPr>
          <a:lstStyle/>
          <a:p>
            <a:pPr algn="ctr"/>
            <a:r>
              <a:rPr lang="en-US" b="1" dirty="0" smtClean="0"/>
              <a:t>Figure </a:t>
            </a:r>
            <a:r>
              <a:rPr lang="en-US" b="1" dirty="0" smtClean="0"/>
              <a:t>2: </a:t>
            </a:r>
            <a:r>
              <a:rPr lang="en-US" dirty="0" smtClean="0"/>
              <a:t>1400℃ Continuous </a:t>
            </a:r>
            <a:r>
              <a:rPr lang="en-US" dirty="0" smtClean="0"/>
              <a:t>use </a:t>
            </a:r>
            <a:r>
              <a:rPr lang="en-US" dirty="0" smtClean="0"/>
              <a:t>operation for hypersonic applications [1]</a:t>
            </a:r>
            <a:endParaRPr lang="en-US" dirty="0"/>
          </a:p>
        </p:txBody>
      </p:sp>
      <p:sp>
        <p:nvSpPr>
          <p:cNvPr id="10" name="Slide Number Placeholder 4"/>
          <p:cNvSpPr>
            <a:spLocks noGrp="1"/>
          </p:cNvSpPr>
          <p:nvPr>
            <p:ph type="sldNum" sz="quarter" idx="12"/>
          </p:nvPr>
        </p:nvSpPr>
        <p:spPr>
          <a:xfrm>
            <a:off x="11522300" y="6357408"/>
            <a:ext cx="551167" cy="365125"/>
          </a:xfrm>
        </p:spPr>
        <p:txBody>
          <a:bodyPr/>
          <a:lstStyle/>
          <a:p>
            <a:r>
              <a:rPr lang="en-US" sz="1400" dirty="0"/>
              <a:t>3</a:t>
            </a:r>
            <a:endParaRPr lang="en-US" sz="1400" dirty="0"/>
          </a:p>
        </p:txBody>
      </p:sp>
      <p:sp>
        <p:nvSpPr>
          <p:cNvPr id="11" name="Rectangle 10"/>
          <p:cNvSpPr/>
          <p:nvPr/>
        </p:nvSpPr>
        <p:spPr>
          <a:xfrm>
            <a:off x="6599240" y="1560207"/>
            <a:ext cx="4080535" cy="646331"/>
          </a:xfrm>
          <a:prstGeom prst="rect">
            <a:avLst/>
          </a:prstGeom>
        </p:spPr>
        <p:txBody>
          <a:bodyPr wrap="square">
            <a:spAutoFit/>
          </a:bodyPr>
          <a:lstStyle/>
          <a:p>
            <a:pPr marL="285750" indent="-285750" algn="ctr">
              <a:buFont typeface="Arial" charset="0"/>
              <a:buChar char="•"/>
            </a:pPr>
            <a:r>
              <a:rPr lang="en-US" dirty="0"/>
              <a:t>Currently on the ISS being tested for long term </a:t>
            </a:r>
            <a:r>
              <a:rPr lang="en-US" dirty="0" smtClean="0"/>
              <a:t>exposure</a:t>
            </a:r>
            <a:endParaRPr lang="en-US" i="1" dirty="0">
              <a:latin typeface="Cambria Math" charset="0"/>
            </a:endParaRPr>
          </a:p>
        </p:txBody>
      </p:sp>
      <p:sp>
        <p:nvSpPr>
          <p:cNvPr id="12" name="Rectangle 11"/>
          <p:cNvSpPr/>
          <p:nvPr/>
        </p:nvSpPr>
        <p:spPr>
          <a:xfrm>
            <a:off x="1354657" y="1560207"/>
            <a:ext cx="4169731" cy="646331"/>
          </a:xfrm>
          <a:prstGeom prst="rect">
            <a:avLst/>
          </a:prstGeom>
        </p:spPr>
        <p:txBody>
          <a:bodyPr wrap="none">
            <a:spAutoFit/>
          </a:bodyPr>
          <a:lstStyle/>
          <a:p>
            <a:pPr marL="285750" indent="-285750">
              <a:buFont typeface="Arial" charset="0"/>
              <a:buChar char="•"/>
            </a:pPr>
            <a:r>
              <a:rPr lang="en-US" dirty="0"/>
              <a:t>Used in RIPS for high </a:t>
            </a:r>
            <a:r>
              <a:rPr lang="en-US" dirty="0" smtClean="0"/>
              <a:t>temperature</a:t>
            </a:r>
          </a:p>
          <a:p>
            <a:pPr algn="ctr"/>
            <a:r>
              <a:rPr lang="en-US" dirty="0" smtClean="0"/>
              <a:t>applications </a:t>
            </a:r>
            <a:r>
              <a:rPr lang="en-US" dirty="0"/>
              <a:t>(&gt;1650K)</a:t>
            </a:r>
            <a:endParaRPr lang="en-US" dirty="0"/>
          </a:p>
        </p:txBody>
      </p:sp>
    </p:spTree>
    <p:extLst>
      <p:ext uri="{BB962C8B-B14F-4D97-AF65-F5344CB8AC3E}">
        <p14:creationId xmlns:p14="http://schemas.microsoft.com/office/powerpoint/2010/main" val="1539050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7758" y="219768"/>
            <a:ext cx="4303292" cy="1018481"/>
          </a:xfrm>
        </p:spPr>
        <p:txBody>
          <a:bodyPr>
            <a:normAutofit fontScale="90000"/>
          </a:bodyPr>
          <a:lstStyle/>
          <a:p>
            <a:r>
              <a:rPr lang="en-US" sz="4000" b="1" u="sng" cap="none" smtClean="0">
                <a:ea typeface="Helvetica" charset="0"/>
                <a:cs typeface="Helvetica" charset="0"/>
              </a:rPr>
              <a:t>Physical Analysis</a:t>
            </a:r>
            <a:endParaRPr lang="en-US" sz="4000" b="1" u="sng" cap="none" dirty="0">
              <a:ea typeface="Helvetica" charset="0"/>
              <a:cs typeface="Helvetica" charset="0"/>
            </a:endParaRPr>
          </a:p>
        </p:txBody>
      </p:sp>
      <p:sp>
        <p:nvSpPr>
          <p:cNvPr id="5" name="Slide Number Placeholder 4"/>
          <p:cNvSpPr>
            <a:spLocks noGrp="1"/>
          </p:cNvSpPr>
          <p:nvPr>
            <p:ph type="sldNum" sz="quarter" idx="12"/>
          </p:nvPr>
        </p:nvSpPr>
        <p:spPr>
          <a:xfrm>
            <a:off x="11522300" y="6357408"/>
            <a:ext cx="551167" cy="365125"/>
          </a:xfrm>
        </p:spPr>
        <p:txBody>
          <a:bodyPr/>
          <a:lstStyle/>
          <a:p>
            <a:fld id="{D57F1E4F-1CFF-5643-939E-02111984F565}" type="slidenum">
              <a:rPr lang="en-US" sz="1400" smtClean="0"/>
              <a:t>4</a:t>
            </a:fld>
            <a:endParaRPr lang="en-US" sz="1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050" y="481276"/>
            <a:ext cx="6705600" cy="5029201"/>
          </a:xfrm>
          <a:prstGeom prst="rect">
            <a:avLst/>
          </a:prstGeom>
        </p:spPr>
      </p:pic>
      <p:sp>
        <p:nvSpPr>
          <p:cNvPr id="12" name="TextBox 11"/>
          <p:cNvSpPr txBox="1"/>
          <p:nvPr/>
        </p:nvSpPr>
        <p:spPr>
          <a:xfrm>
            <a:off x="5762353" y="5587319"/>
            <a:ext cx="4362993" cy="369332"/>
          </a:xfrm>
          <a:prstGeom prst="rect">
            <a:avLst/>
          </a:prstGeom>
          <a:noFill/>
        </p:spPr>
        <p:txBody>
          <a:bodyPr wrap="square" rtlCol="0">
            <a:spAutoFit/>
          </a:bodyPr>
          <a:lstStyle/>
          <a:p>
            <a:pPr algn="ctr"/>
            <a:r>
              <a:rPr lang="en-US" b="1" dirty="0" smtClean="0"/>
              <a:t>Figure </a:t>
            </a:r>
            <a:r>
              <a:rPr lang="en-US" b="1" dirty="0"/>
              <a:t>4</a:t>
            </a:r>
            <a:r>
              <a:rPr lang="en-US" b="1" dirty="0" smtClean="0"/>
              <a:t>: </a:t>
            </a:r>
            <a:r>
              <a:rPr lang="en-US" dirty="0" smtClean="0"/>
              <a:t>SEM image of Alpha Phase</a:t>
            </a:r>
            <a:endParaRPr lang="en-US" dirty="0"/>
          </a:p>
        </p:txBody>
      </p:sp>
      <p:sp>
        <p:nvSpPr>
          <p:cNvPr id="13" name="Content Placeholder 2"/>
          <p:cNvSpPr txBox="1">
            <a:spLocks/>
          </p:cNvSpPr>
          <p:nvPr/>
        </p:nvSpPr>
        <p:spPr>
          <a:xfrm>
            <a:off x="719604" y="1238249"/>
            <a:ext cx="2957045" cy="366445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Arial" charset="0"/>
              <a:buChar char="•"/>
            </a:pPr>
            <a:r>
              <a:rPr lang="en-US" dirty="0" smtClean="0">
                <a:solidFill>
                  <a:schemeClr val="tx1"/>
                </a:solidFill>
              </a:rPr>
              <a:t>Physical samples created in the ATC lab were </a:t>
            </a:r>
            <a:r>
              <a:rPr lang="en-US" dirty="0">
                <a:solidFill>
                  <a:schemeClr val="tx1"/>
                </a:solidFill>
              </a:rPr>
              <a:t>tested using XRD and viewed with a </a:t>
            </a:r>
            <a:r>
              <a:rPr lang="en-US" dirty="0" smtClean="0">
                <a:solidFill>
                  <a:schemeClr val="tx1"/>
                </a:solidFill>
              </a:rPr>
              <a:t>SEM</a:t>
            </a:r>
          </a:p>
          <a:p>
            <a:pPr>
              <a:buFont typeface="Arial" charset="0"/>
              <a:buChar char="•"/>
            </a:pPr>
            <a:endParaRPr lang="en-US" dirty="0">
              <a:solidFill>
                <a:schemeClr val="tx1"/>
              </a:solidFill>
            </a:endParaRPr>
          </a:p>
          <a:p>
            <a:pPr>
              <a:buFont typeface="Arial" charset="0"/>
              <a:buChar char="•"/>
            </a:pPr>
            <a:r>
              <a:rPr lang="en-US" dirty="0">
                <a:solidFill>
                  <a:schemeClr val="tx1"/>
                </a:solidFill>
              </a:rPr>
              <a:t>Alpha can be seen here, note the </a:t>
            </a:r>
            <a:r>
              <a:rPr lang="en-US" dirty="0" smtClean="0">
                <a:solidFill>
                  <a:schemeClr val="tx1"/>
                </a:solidFill>
              </a:rPr>
              <a:t>short (</a:t>
            </a:r>
            <a:r>
              <a:rPr lang="en-US" dirty="0" err="1">
                <a:solidFill>
                  <a:schemeClr val="tx1"/>
                </a:solidFill>
              </a:rPr>
              <a:t>e</a:t>
            </a:r>
            <a:r>
              <a:rPr lang="en-US" dirty="0" err="1" smtClean="0">
                <a:solidFill>
                  <a:schemeClr val="tx1"/>
                </a:solidFill>
              </a:rPr>
              <a:t>quiaxed</a:t>
            </a:r>
            <a:r>
              <a:rPr lang="en-US" dirty="0" smtClean="0">
                <a:solidFill>
                  <a:schemeClr val="tx1"/>
                </a:solidFill>
              </a:rPr>
              <a:t>)</a:t>
            </a:r>
            <a:r>
              <a:rPr lang="en-US" dirty="0" smtClean="0">
                <a:solidFill>
                  <a:schemeClr val="tx1"/>
                </a:solidFill>
              </a:rPr>
              <a:t> </a:t>
            </a:r>
            <a:r>
              <a:rPr lang="en-US" dirty="0">
                <a:solidFill>
                  <a:schemeClr val="tx1"/>
                </a:solidFill>
              </a:rPr>
              <a:t>crystals</a:t>
            </a:r>
          </a:p>
          <a:p>
            <a:pPr>
              <a:buClr>
                <a:srgbClr val="FFFFFF"/>
              </a:buClr>
              <a:buSzPct val="45000"/>
              <a:buFont typeface="StarSymbol"/>
              <a:buChar char="●"/>
            </a:pPr>
            <a:endParaRPr lang="en-US" dirty="0">
              <a:solidFill>
                <a:schemeClr val="tx1"/>
              </a:solidFill>
            </a:endParaRPr>
          </a:p>
        </p:txBody>
      </p:sp>
    </p:spTree>
    <p:extLst>
      <p:ext uri="{BB962C8B-B14F-4D97-AF65-F5344CB8AC3E}">
        <p14:creationId xmlns:p14="http://schemas.microsoft.com/office/powerpoint/2010/main" val="139606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981" y="219768"/>
            <a:ext cx="6992580" cy="5682556"/>
          </a:xfrm>
          <a:prstGeom prst="rect">
            <a:avLst/>
          </a:prstGeom>
        </p:spPr>
      </p:pic>
      <p:sp>
        <p:nvSpPr>
          <p:cNvPr id="6" name="TextBox 5"/>
          <p:cNvSpPr txBox="1"/>
          <p:nvPr/>
        </p:nvSpPr>
        <p:spPr>
          <a:xfrm>
            <a:off x="6071774" y="5952093"/>
            <a:ext cx="4362993" cy="369332"/>
          </a:xfrm>
          <a:prstGeom prst="rect">
            <a:avLst/>
          </a:prstGeom>
          <a:noFill/>
        </p:spPr>
        <p:txBody>
          <a:bodyPr wrap="square" rtlCol="0">
            <a:spAutoFit/>
          </a:bodyPr>
          <a:lstStyle/>
          <a:p>
            <a:pPr algn="ctr"/>
            <a:r>
              <a:rPr lang="en-US" b="1" dirty="0" smtClean="0"/>
              <a:t>Figure </a:t>
            </a:r>
            <a:r>
              <a:rPr lang="en-US" b="1" dirty="0"/>
              <a:t>5</a:t>
            </a:r>
            <a:r>
              <a:rPr lang="en-US" b="1" dirty="0" smtClean="0"/>
              <a:t>: </a:t>
            </a:r>
            <a:r>
              <a:rPr lang="en-US" dirty="0" smtClean="0"/>
              <a:t>XRD plot of Alpha Phase</a:t>
            </a:r>
            <a:endParaRPr lang="en-US" dirty="0"/>
          </a:p>
        </p:txBody>
      </p:sp>
      <p:sp>
        <p:nvSpPr>
          <p:cNvPr id="8" name="Slide Number Placeholder 3"/>
          <p:cNvSpPr txBox="1">
            <a:spLocks/>
          </p:cNvSpPr>
          <p:nvPr/>
        </p:nvSpPr>
        <p:spPr>
          <a:xfrm>
            <a:off x="11485562" y="632142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t>5</a:t>
            </a:r>
            <a:endParaRPr lang="en-US" sz="1400" dirty="0"/>
          </a:p>
        </p:txBody>
      </p:sp>
      <mc:AlternateContent xmlns:mc="http://schemas.openxmlformats.org/markup-compatibility/2006">
        <mc:Choice xmlns:a14="http://schemas.microsoft.com/office/drawing/2010/main" Requires="a14">
          <p:sp>
            <p:nvSpPr>
              <p:cNvPr id="9" name="Content Placeholder 2"/>
              <p:cNvSpPr txBox="1">
                <a:spLocks/>
              </p:cNvSpPr>
              <p:nvPr/>
            </p:nvSpPr>
            <p:spPr>
              <a:xfrm>
                <a:off x="563983" y="729008"/>
                <a:ext cx="3531767" cy="302611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Arial" charset="0"/>
                  <a:buChar char="•"/>
                </a:pPr>
                <a:r>
                  <a:rPr lang="en-US" dirty="0" smtClean="0">
                    <a:solidFill>
                      <a:schemeClr val="tx1"/>
                    </a:solidFill>
                  </a:rPr>
                  <a:t>XRD proves composition of the physical sample from </a:t>
                </a:r>
                <a:r>
                  <a:rPr lang="en-US" dirty="0" smtClean="0">
                    <a:solidFill>
                      <a:schemeClr val="tx1"/>
                    </a:solidFill>
                  </a:rPr>
                  <a:t>slide four </a:t>
                </a:r>
                <a:r>
                  <a:rPr lang="en-US" dirty="0" smtClean="0">
                    <a:solidFill>
                      <a:schemeClr val="tx1"/>
                    </a:solidFill>
                  </a:rPr>
                  <a:t>to be 70%</a:t>
                </a:r>
                <a14:m>
                  <m:oMath xmlns:m="http://schemas.openxmlformats.org/officeDocument/2006/math">
                    <m:r>
                      <a:rPr lang="en-US" b="0" i="0" smtClean="0">
                        <a:solidFill>
                          <a:schemeClr val="tx1"/>
                        </a:solidFill>
                        <a:latin typeface="Cambria Math" charset="0"/>
                        <a:ea typeface="Cambria Math" charset="0"/>
                        <a:cs typeface="Cambria Math" charset="0"/>
                      </a:rPr>
                      <m:t> </m:t>
                    </m:r>
                    <m:r>
                      <a:rPr lang="en-US" i="1" smtClean="0">
                        <a:solidFill>
                          <a:schemeClr val="tx1"/>
                        </a:solidFill>
                        <a:latin typeface="Cambria Math" charset="0"/>
                        <a:ea typeface="Cambria Math" charset="0"/>
                        <a:cs typeface="Cambria Math" charset="0"/>
                      </a:rPr>
                      <m:t>𝛼</m:t>
                    </m:r>
                  </m:oMath>
                </a14:m>
                <a:r>
                  <a:rPr lang="en-US" dirty="0" smtClean="0">
                    <a:solidFill>
                      <a:schemeClr val="tx1"/>
                    </a:solidFill>
                  </a:rPr>
                  <a:t> and 30% </a:t>
                </a:r>
                <a14:m>
                  <m:oMath xmlns:m="http://schemas.openxmlformats.org/officeDocument/2006/math">
                    <m:r>
                      <a:rPr lang="en-US" i="1" smtClean="0">
                        <a:solidFill>
                          <a:schemeClr val="tx1"/>
                        </a:solidFill>
                        <a:latin typeface="Cambria Math" charset="0"/>
                        <a:ea typeface="Cambria Math" charset="0"/>
                        <a:cs typeface="Cambria Math" charset="0"/>
                      </a:rPr>
                      <m:t>𝛽</m:t>
                    </m:r>
                  </m:oMath>
                </a14:m>
                <a:endParaRPr lang="en-US" dirty="0">
                  <a:solidFill>
                    <a:schemeClr val="tx1"/>
                  </a:solidFill>
                </a:endParaRPr>
              </a:p>
            </p:txBody>
          </p:sp>
        </mc:Choice>
        <mc:Fallback>
          <p:sp>
            <p:nvSpPr>
              <p:cNvPr id="9" name="Content Placeholder 2"/>
              <p:cNvSpPr txBox="1">
                <a:spLocks noRot="1" noChangeAspect="1" noMove="1" noResize="1" noEditPoints="1" noAdjustHandles="1" noChangeArrowheads="1" noChangeShapeType="1" noTextEdit="1"/>
              </p:cNvSpPr>
              <p:nvPr/>
            </p:nvSpPr>
            <p:spPr>
              <a:xfrm>
                <a:off x="563983" y="729008"/>
                <a:ext cx="3531767" cy="3026113"/>
              </a:xfrm>
              <a:prstGeom prst="rect">
                <a:avLst/>
              </a:prstGeom>
              <a:blipFill rotWithShape="0">
                <a:blip r:embed="rId3"/>
                <a:stretch>
                  <a:fillRect l="-2763"/>
                </a:stretch>
              </a:blipFill>
            </p:spPr>
            <p:txBody>
              <a:bodyPr/>
              <a:lstStyle/>
              <a:p>
                <a:r>
                  <a:rPr lang="en-US">
                    <a:noFill/>
                  </a:rPr>
                  <a:t> </a:t>
                </a:r>
              </a:p>
            </p:txBody>
          </p:sp>
        </mc:Fallback>
      </mc:AlternateContent>
      <p:sp>
        <p:nvSpPr>
          <p:cNvPr id="10" name="Title 1"/>
          <p:cNvSpPr txBox="1">
            <a:spLocks/>
          </p:cNvSpPr>
          <p:nvPr/>
        </p:nvSpPr>
        <p:spPr>
          <a:xfrm>
            <a:off x="287758" y="219768"/>
            <a:ext cx="4303292" cy="101848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cap="none" smtClean="0">
                <a:ea typeface="Helvetica" charset="0"/>
                <a:cs typeface="Helvetica" charset="0"/>
              </a:rPr>
              <a:t>Physical Analysis</a:t>
            </a:r>
            <a:endParaRPr lang="en-US" sz="4000" b="1" u="sng" cap="none" dirty="0">
              <a:ea typeface="Helvetica" charset="0"/>
              <a:cs typeface="Helvetica" charset="0"/>
            </a:endParaRPr>
          </a:p>
        </p:txBody>
      </p:sp>
    </p:spTree>
    <p:extLst>
      <p:ext uri="{BB962C8B-B14F-4D97-AF65-F5344CB8AC3E}">
        <p14:creationId xmlns:p14="http://schemas.microsoft.com/office/powerpoint/2010/main" val="197372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85562" y="6321425"/>
            <a:ext cx="551167" cy="365125"/>
          </a:xfrm>
        </p:spPr>
        <p:txBody>
          <a:bodyPr/>
          <a:lstStyle/>
          <a:p>
            <a:fld id="{D57F1E4F-1CFF-5643-939E-02111984F565}" type="slidenum">
              <a:rPr lang="en-US" sz="1400" smtClean="0"/>
              <a:t>6</a:t>
            </a:fld>
            <a:endParaRPr lang="en-US" sz="1400" dirty="0"/>
          </a:p>
        </p:txBody>
      </p:sp>
      <p:sp>
        <p:nvSpPr>
          <p:cNvPr id="9" name="TextBox 8"/>
          <p:cNvSpPr txBox="1"/>
          <p:nvPr/>
        </p:nvSpPr>
        <p:spPr>
          <a:xfrm>
            <a:off x="6136902" y="5753758"/>
            <a:ext cx="4229643" cy="369332"/>
          </a:xfrm>
          <a:prstGeom prst="rect">
            <a:avLst/>
          </a:prstGeom>
          <a:noFill/>
        </p:spPr>
        <p:txBody>
          <a:bodyPr wrap="square" rtlCol="0">
            <a:spAutoFit/>
          </a:bodyPr>
          <a:lstStyle/>
          <a:p>
            <a:pPr algn="ctr"/>
            <a:r>
              <a:rPr lang="en-US" b="1" dirty="0" smtClean="0"/>
              <a:t>Figure </a:t>
            </a:r>
            <a:r>
              <a:rPr lang="en-US" b="1" dirty="0"/>
              <a:t>6</a:t>
            </a:r>
            <a:r>
              <a:rPr lang="en-US" b="1" dirty="0" smtClean="0"/>
              <a:t>: </a:t>
            </a:r>
            <a:r>
              <a:rPr lang="en-US" dirty="0" smtClean="0"/>
              <a:t>SEM image of Beta Phase</a:t>
            </a:r>
            <a:endParaRPr lang="en-US" dirty="0"/>
          </a:p>
        </p:txBody>
      </p:sp>
      <p:sp>
        <p:nvSpPr>
          <p:cNvPr id="10" name="Content Placeholder 2"/>
          <p:cNvSpPr txBox="1">
            <a:spLocks/>
          </p:cNvSpPr>
          <p:nvPr/>
        </p:nvSpPr>
        <p:spPr>
          <a:xfrm>
            <a:off x="992608" y="1060704"/>
            <a:ext cx="2207792" cy="269441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Arial" charset="0"/>
              <a:buChar char="•"/>
            </a:pPr>
            <a:r>
              <a:rPr lang="en-US" dirty="0">
                <a:solidFill>
                  <a:schemeClr val="tx1"/>
                </a:solidFill>
              </a:rPr>
              <a:t>Beta can be seen here </a:t>
            </a:r>
            <a:r>
              <a:rPr lang="en-US" dirty="0" smtClean="0">
                <a:solidFill>
                  <a:schemeClr val="tx1"/>
                </a:solidFill>
              </a:rPr>
              <a:t>demonstrating the </a:t>
            </a:r>
            <a:r>
              <a:rPr lang="en-US" dirty="0">
                <a:solidFill>
                  <a:schemeClr val="tx1"/>
                </a:solidFill>
              </a:rPr>
              <a:t>acicular growth</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303" y="366834"/>
            <a:ext cx="7018842" cy="5264132"/>
          </a:xfrm>
          <a:prstGeom prst="rect">
            <a:avLst/>
          </a:prstGeom>
        </p:spPr>
      </p:pic>
      <p:sp>
        <p:nvSpPr>
          <p:cNvPr id="14" name="Title 1"/>
          <p:cNvSpPr txBox="1">
            <a:spLocks/>
          </p:cNvSpPr>
          <p:nvPr/>
        </p:nvSpPr>
        <p:spPr>
          <a:xfrm>
            <a:off x="287758" y="219768"/>
            <a:ext cx="4303292" cy="101848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cap="none" smtClean="0">
                <a:ea typeface="Helvetica" charset="0"/>
                <a:cs typeface="Helvetica" charset="0"/>
              </a:rPr>
              <a:t>Physical Analysis</a:t>
            </a:r>
            <a:endParaRPr lang="en-US" sz="4000" b="1" u="sng" cap="none" dirty="0">
              <a:ea typeface="Helvetica" charset="0"/>
              <a:cs typeface="Helvetica" charset="0"/>
            </a:endParaRPr>
          </a:p>
        </p:txBody>
      </p:sp>
    </p:spTree>
    <p:extLst>
      <p:ext uri="{BB962C8B-B14F-4D97-AF65-F5344CB8AC3E}">
        <p14:creationId xmlns:p14="http://schemas.microsoft.com/office/powerpoint/2010/main" val="1101372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11485562" y="632142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9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7</a:t>
            </a:r>
          </a:p>
        </p:txBody>
      </p:sp>
      <mc:AlternateContent xmlns:mc="http://schemas.openxmlformats.org/markup-compatibility/2006">
        <mc:Choice xmlns:a14="http://schemas.microsoft.com/office/drawing/2010/main" Requires="a14">
          <p:sp>
            <p:nvSpPr>
              <p:cNvPr id="9" name="Content Placeholder 2"/>
              <p:cNvSpPr txBox="1">
                <a:spLocks/>
              </p:cNvSpPr>
              <p:nvPr/>
            </p:nvSpPr>
            <p:spPr>
              <a:xfrm>
                <a:off x="909470" y="1238249"/>
                <a:ext cx="2703933" cy="442702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Arial" charset="0"/>
                  <a:buChar char="•"/>
                </a:pPr>
                <a:r>
                  <a:rPr lang="en-US" dirty="0" smtClean="0">
                    <a:solidFill>
                      <a:schemeClr val="tx1"/>
                    </a:solidFill>
                  </a:rPr>
                  <a:t>XRD proves composition of the physical sample from </a:t>
                </a:r>
                <a:r>
                  <a:rPr lang="en-US" dirty="0" smtClean="0">
                    <a:solidFill>
                      <a:schemeClr val="tx1"/>
                    </a:solidFill>
                  </a:rPr>
                  <a:t>slide six to </a:t>
                </a:r>
                <a:r>
                  <a:rPr lang="en-US" dirty="0">
                    <a:solidFill>
                      <a:schemeClr val="tx1"/>
                    </a:solidFill>
                  </a:rPr>
                  <a:t>be 8%</a:t>
                </a:r>
                <a14:m>
                  <m:oMath xmlns:m="http://schemas.openxmlformats.org/officeDocument/2006/math">
                    <m:r>
                      <a:rPr lang="en-US">
                        <a:solidFill>
                          <a:schemeClr val="tx1"/>
                        </a:solidFill>
                        <a:latin typeface="Cambria Math" charset="0"/>
                        <a:ea typeface="Cambria Math" charset="0"/>
                        <a:cs typeface="Cambria Math" charset="0"/>
                      </a:rPr>
                      <m:t> </m:t>
                    </m:r>
                    <m:r>
                      <a:rPr lang="en-US" i="1">
                        <a:solidFill>
                          <a:schemeClr val="tx1"/>
                        </a:solidFill>
                        <a:latin typeface="Cambria Math" charset="0"/>
                        <a:ea typeface="Cambria Math" charset="0"/>
                        <a:cs typeface="Cambria Math" charset="0"/>
                      </a:rPr>
                      <m:t>𝛼</m:t>
                    </m:r>
                  </m:oMath>
                </a14:m>
                <a:r>
                  <a:rPr lang="en-US" dirty="0">
                    <a:solidFill>
                      <a:schemeClr val="tx1"/>
                    </a:solidFill>
                  </a:rPr>
                  <a:t> and </a:t>
                </a:r>
                <a:r>
                  <a:rPr lang="en-US" dirty="0" smtClean="0">
                    <a:solidFill>
                      <a:schemeClr val="tx1"/>
                    </a:solidFill>
                  </a:rPr>
                  <a:t>65% </a:t>
                </a:r>
                <a14:m>
                  <m:oMath xmlns:m="http://schemas.openxmlformats.org/officeDocument/2006/math">
                    <m:r>
                      <a:rPr lang="en-US" i="1">
                        <a:solidFill>
                          <a:schemeClr val="tx1"/>
                        </a:solidFill>
                        <a:latin typeface="Cambria Math" charset="0"/>
                        <a:ea typeface="Cambria Math" charset="0"/>
                        <a:cs typeface="Cambria Math" charset="0"/>
                      </a:rPr>
                      <m:t>𝛽</m:t>
                    </m:r>
                  </m:oMath>
                </a14:m>
                <a:endParaRPr lang="en-US" dirty="0" smtClean="0">
                  <a:solidFill>
                    <a:schemeClr val="tx1"/>
                  </a:solidFill>
                </a:endParaRPr>
              </a:p>
              <a:p>
                <a:pPr>
                  <a:buFont typeface="Arial" charset="0"/>
                  <a:buChar char="•"/>
                </a:pPr>
                <a:endParaRPr lang="en-US" dirty="0">
                  <a:solidFill>
                    <a:schemeClr val="tx1"/>
                  </a:solidFill>
                </a:endParaRPr>
              </a:p>
              <a:p>
                <a:pPr marL="0" indent="0">
                  <a:buNone/>
                </a:pPr>
                <a:r>
                  <a:rPr lang="en-US" dirty="0" smtClean="0">
                    <a:solidFill>
                      <a:schemeClr val="tx1"/>
                    </a:solidFill>
                  </a:rPr>
                  <a:t>*Note 65% yield can be improved upon by running differing sintering simulations</a:t>
                </a:r>
                <a:endParaRPr lang="en-US" dirty="0">
                  <a:solidFill>
                    <a:schemeClr val="tx1"/>
                  </a:solidFill>
                </a:endParaRPr>
              </a:p>
            </p:txBody>
          </p:sp>
        </mc:Choice>
        <mc:Fallback>
          <p:sp>
            <p:nvSpPr>
              <p:cNvPr id="9" name="Content Placeholder 2"/>
              <p:cNvSpPr txBox="1">
                <a:spLocks noRot="1" noChangeAspect="1" noMove="1" noResize="1" noEditPoints="1" noAdjustHandles="1" noChangeArrowheads="1" noChangeShapeType="1" noTextEdit="1"/>
              </p:cNvSpPr>
              <p:nvPr/>
            </p:nvSpPr>
            <p:spPr>
              <a:xfrm>
                <a:off x="909470" y="1238249"/>
                <a:ext cx="2703933" cy="4427022"/>
              </a:xfrm>
              <a:prstGeom prst="rect">
                <a:avLst/>
              </a:prstGeom>
              <a:blipFill rotWithShape="0">
                <a:blip r:embed="rId2"/>
                <a:stretch>
                  <a:fillRect l="-3829" r="-450"/>
                </a:stretch>
              </a:blipFill>
            </p:spPr>
            <p:txBody>
              <a:bodyPr/>
              <a:lstStyle/>
              <a:p>
                <a:r>
                  <a:rPr lang="en-US">
                    <a:noFill/>
                  </a:rPr>
                  <a:t> </a:t>
                </a:r>
              </a:p>
            </p:txBody>
          </p:sp>
        </mc:Fallback>
      </mc:AlternateContent>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979" y="454203"/>
            <a:ext cx="6999875" cy="5682556"/>
          </a:xfrm>
          <a:prstGeom prst="rect">
            <a:avLst/>
          </a:prstGeom>
        </p:spPr>
      </p:pic>
      <p:sp>
        <p:nvSpPr>
          <p:cNvPr id="11" name="TextBox 10"/>
          <p:cNvSpPr txBox="1"/>
          <p:nvPr/>
        </p:nvSpPr>
        <p:spPr>
          <a:xfrm>
            <a:off x="6075419" y="6163746"/>
            <a:ext cx="4362993" cy="369332"/>
          </a:xfrm>
          <a:prstGeom prst="rect">
            <a:avLst/>
          </a:prstGeom>
          <a:noFill/>
        </p:spPr>
        <p:txBody>
          <a:bodyPr wrap="square" rtlCol="0">
            <a:spAutoFit/>
          </a:bodyPr>
          <a:lstStyle/>
          <a:p>
            <a:pPr algn="ctr"/>
            <a:r>
              <a:rPr lang="en-US" b="1" dirty="0" smtClean="0"/>
              <a:t>Figure </a:t>
            </a:r>
            <a:r>
              <a:rPr lang="en-US" b="1" dirty="0"/>
              <a:t>7</a:t>
            </a:r>
            <a:r>
              <a:rPr lang="en-US" b="1" dirty="0" smtClean="0"/>
              <a:t>: </a:t>
            </a:r>
            <a:r>
              <a:rPr lang="en-US" dirty="0" smtClean="0"/>
              <a:t>XRD plot of Beta Phase</a:t>
            </a:r>
            <a:endParaRPr lang="en-US" dirty="0"/>
          </a:p>
        </p:txBody>
      </p:sp>
      <p:sp>
        <p:nvSpPr>
          <p:cNvPr id="12" name="Title 1"/>
          <p:cNvSpPr txBox="1">
            <a:spLocks/>
          </p:cNvSpPr>
          <p:nvPr/>
        </p:nvSpPr>
        <p:spPr>
          <a:xfrm>
            <a:off x="287758" y="219768"/>
            <a:ext cx="4303292" cy="101848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cap="none" smtClean="0">
                <a:ea typeface="Helvetica" charset="0"/>
                <a:cs typeface="Helvetica" charset="0"/>
              </a:rPr>
              <a:t>Physical Analysis</a:t>
            </a:r>
            <a:endParaRPr lang="en-US" sz="4000" b="1" u="sng" cap="none" dirty="0">
              <a:ea typeface="Helvetica" charset="0"/>
              <a:cs typeface="Helvetica" charset="0"/>
            </a:endParaRPr>
          </a:p>
        </p:txBody>
      </p:sp>
    </p:spTree>
    <p:extLst>
      <p:ext uri="{BB962C8B-B14F-4D97-AF65-F5344CB8AC3E}">
        <p14:creationId xmlns:p14="http://schemas.microsoft.com/office/powerpoint/2010/main" val="1883340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0154" b="2896"/>
          <a:stretch/>
        </p:blipFill>
        <p:spPr>
          <a:xfrm>
            <a:off x="5418666" y="766765"/>
            <a:ext cx="6247606" cy="4074338"/>
          </a:xfrm>
        </p:spPr>
      </p:pic>
      <p:sp>
        <p:nvSpPr>
          <p:cNvPr id="4" name="Title 1"/>
          <p:cNvSpPr>
            <a:spLocks noGrp="1"/>
          </p:cNvSpPr>
          <p:nvPr>
            <p:ph type="title"/>
          </p:nvPr>
        </p:nvSpPr>
        <p:spPr>
          <a:xfrm>
            <a:off x="565679" y="508000"/>
            <a:ext cx="4852987" cy="999067"/>
          </a:xfrm>
        </p:spPr>
        <p:txBody>
          <a:bodyPr>
            <a:normAutofit/>
          </a:bodyPr>
          <a:lstStyle/>
          <a:p>
            <a:r>
              <a:rPr lang="en-US" sz="4000" b="1" u="sng" cap="none" dirty="0" smtClean="0">
                <a:ea typeface="Helvetica" charset="0"/>
                <a:cs typeface="Helvetica" charset="0"/>
              </a:rPr>
              <a:t>Setup Procedure</a:t>
            </a:r>
            <a:endParaRPr lang="en-US" sz="4000" b="1" u="sng" cap="none" dirty="0">
              <a:ea typeface="Helvetica" charset="0"/>
              <a:cs typeface="Helvetica" charset="0"/>
            </a:endParaRPr>
          </a:p>
        </p:txBody>
      </p:sp>
      <p:sp>
        <p:nvSpPr>
          <p:cNvPr id="5" name="Slide Number Placeholder 4"/>
          <p:cNvSpPr>
            <a:spLocks noGrp="1"/>
          </p:cNvSpPr>
          <p:nvPr>
            <p:ph type="sldNum" sz="quarter" idx="12"/>
          </p:nvPr>
        </p:nvSpPr>
        <p:spPr>
          <a:xfrm>
            <a:off x="11496145" y="6357408"/>
            <a:ext cx="551167" cy="365125"/>
          </a:xfrm>
        </p:spPr>
        <p:txBody>
          <a:bodyPr/>
          <a:lstStyle/>
          <a:p>
            <a:fld id="{D57F1E4F-1CFF-5643-939E-02111984F565}" type="slidenum">
              <a:rPr lang="en-US" sz="1400" smtClean="0"/>
              <a:t>8</a:t>
            </a:fld>
            <a:endParaRPr lang="en-US" sz="1400" dirty="0"/>
          </a:p>
        </p:txBody>
      </p:sp>
      <p:sp>
        <p:nvSpPr>
          <p:cNvPr id="8" name="TextBox 7"/>
          <p:cNvSpPr txBox="1"/>
          <p:nvPr/>
        </p:nvSpPr>
        <p:spPr>
          <a:xfrm>
            <a:off x="6510468" y="5045257"/>
            <a:ext cx="4064001" cy="369332"/>
          </a:xfrm>
          <a:prstGeom prst="rect">
            <a:avLst/>
          </a:prstGeom>
          <a:noFill/>
        </p:spPr>
        <p:txBody>
          <a:bodyPr wrap="square" rtlCol="0">
            <a:spAutoFit/>
          </a:bodyPr>
          <a:lstStyle/>
          <a:p>
            <a:pPr algn="ctr"/>
            <a:r>
              <a:rPr lang="en-US" b="1" dirty="0" smtClean="0"/>
              <a:t>Figure </a:t>
            </a:r>
            <a:r>
              <a:rPr lang="en-US" b="1" dirty="0" smtClean="0"/>
              <a:t>8: </a:t>
            </a:r>
            <a:r>
              <a:rPr lang="en-US" dirty="0" smtClean="0"/>
              <a:t>Linux Cluster</a:t>
            </a:r>
            <a:endParaRPr lang="en-US" dirty="0"/>
          </a:p>
        </p:txBody>
      </p:sp>
      <p:sp>
        <p:nvSpPr>
          <p:cNvPr id="9" name="Content Placeholder 2"/>
          <p:cNvSpPr txBox="1">
            <a:spLocks/>
          </p:cNvSpPr>
          <p:nvPr/>
        </p:nvSpPr>
        <p:spPr>
          <a:xfrm>
            <a:off x="356129" y="1226391"/>
            <a:ext cx="4417039" cy="520139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Arial" charset="0"/>
              <a:buChar char="•"/>
            </a:pPr>
            <a:r>
              <a:rPr lang="en-US" dirty="0" smtClean="0">
                <a:solidFill>
                  <a:schemeClr val="tx1"/>
                </a:solidFill>
              </a:rPr>
              <a:t>Molecular Dynamic studies require </a:t>
            </a:r>
            <a:r>
              <a:rPr lang="en-US" dirty="0">
                <a:solidFill>
                  <a:schemeClr val="tx1"/>
                </a:solidFill>
              </a:rPr>
              <a:t>a large number of </a:t>
            </a:r>
            <a:r>
              <a:rPr lang="en-US" dirty="0" smtClean="0">
                <a:solidFill>
                  <a:schemeClr val="tx1"/>
                </a:solidFill>
              </a:rPr>
              <a:t>processors</a:t>
            </a:r>
            <a:endParaRPr lang="en-US" dirty="0">
              <a:solidFill>
                <a:schemeClr val="tx1"/>
              </a:solidFill>
            </a:endParaRPr>
          </a:p>
          <a:p>
            <a:pPr>
              <a:buFont typeface="Arial" charset="0"/>
              <a:buChar char="•"/>
            </a:pPr>
            <a:r>
              <a:rPr lang="en-US" dirty="0">
                <a:solidFill>
                  <a:schemeClr val="tx1"/>
                </a:solidFill>
              </a:rPr>
              <a:t>Linux Ubuntu operating system </a:t>
            </a:r>
          </a:p>
          <a:p>
            <a:pPr>
              <a:buFont typeface="Arial" charset="0"/>
              <a:buChar char="•"/>
            </a:pPr>
            <a:r>
              <a:rPr lang="en-US" dirty="0">
                <a:solidFill>
                  <a:schemeClr val="tx1"/>
                </a:solidFill>
              </a:rPr>
              <a:t>Connecting </a:t>
            </a:r>
            <a:r>
              <a:rPr lang="en-US" dirty="0" smtClean="0">
                <a:solidFill>
                  <a:schemeClr val="tx1"/>
                </a:solidFill>
              </a:rPr>
              <a:t>hardware</a:t>
            </a:r>
            <a:endParaRPr lang="en-US" dirty="0">
              <a:solidFill>
                <a:schemeClr val="tx1"/>
              </a:solidFill>
            </a:endParaRPr>
          </a:p>
          <a:p>
            <a:pPr>
              <a:buFont typeface="Arial" charset="0"/>
              <a:buChar char="•"/>
            </a:pPr>
            <a:r>
              <a:rPr lang="en-US" dirty="0">
                <a:solidFill>
                  <a:schemeClr val="tx1"/>
                </a:solidFill>
              </a:rPr>
              <a:t>Installing message passing interface, </a:t>
            </a:r>
            <a:r>
              <a:rPr lang="en-US" dirty="0" err="1">
                <a:solidFill>
                  <a:schemeClr val="tx1"/>
                </a:solidFill>
              </a:rPr>
              <a:t>lammps</a:t>
            </a:r>
            <a:r>
              <a:rPr lang="en-US" dirty="0">
                <a:solidFill>
                  <a:schemeClr val="tx1"/>
                </a:solidFill>
              </a:rPr>
              <a:t> </a:t>
            </a:r>
            <a:r>
              <a:rPr lang="en-US" dirty="0" smtClean="0">
                <a:solidFill>
                  <a:schemeClr val="tx1"/>
                </a:solidFill>
              </a:rPr>
              <a:t>and </a:t>
            </a:r>
            <a:r>
              <a:rPr lang="en-US" dirty="0">
                <a:solidFill>
                  <a:schemeClr val="tx1"/>
                </a:solidFill>
              </a:rPr>
              <a:t>visualization </a:t>
            </a:r>
            <a:r>
              <a:rPr lang="en-US" dirty="0" smtClean="0">
                <a:solidFill>
                  <a:schemeClr val="tx1"/>
                </a:solidFill>
              </a:rPr>
              <a:t>software </a:t>
            </a:r>
            <a:r>
              <a:rPr lang="en-US" sz="1700" dirty="0" smtClean="0">
                <a:solidFill>
                  <a:schemeClr val="tx1"/>
                </a:solidFill>
              </a:rPr>
              <a:t>[2,3]</a:t>
            </a:r>
            <a:endParaRPr lang="en-US" sz="1700" dirty="0">
              <a:solidFill>
                <a:schemeClr val="tx1"/>
              </a:solidFill>
            </a:endParaRPr>
          </a:p>
          <a:p>
            <a:pPr>
              <a:buFont typeface="Arial" charset="0"/>
              <a:buChar char="•"/>
            </a:pPr>
            <a:r>
              <a:rPr lang="en-US" dirty="0">
                <a:solidFill>
                  <a:schemeClr val="tx1"/>
                </a:solidFill>
              </a:rPr>
              <a:t>Simulations need input (control) file, data (atom position) file, and potential (force field) files to run correctly</a:t>
            </a:r>
          </a:p>
          <a:p>
            <a:pPr>
              <a:buClr>
                <a:srgbClr val="FFFFFF"/>
              </a:buClr>
              <a:buSzPct val="45000"/>
              <a:buFont typeface="StarSymbol"/>
              <a:buChar char="●"/>
            </a:pPr>
            <a:endParaRPr lang="en-US" dirty="0">
              <a:solidFill>
                <a:schemeClr val="tx1"/>
              </a:solidFill>
            </a:endParaRPr>
          </a:p>
        </p:txBody>
      </p:sp>
    </p:spTree>
    <p:extLst>
      <p:ext uri="{BB962C8B-B14F-4D97-AF65-F5344CB8AC3E}">
        <p14:creationId xmlns:p14="http://schemas.microsoft.com/office/powerpoint/2010/main" val="94788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747" y="1298449"/>
            <a:ext cx="4463520" cy="5229352"/>
          </a:xfrm>
        </p:spPr>
        <p:txBody>
          <a:bodyPr>
            <a:normAutofit lnSpcReduction="10000"/>
          </a:bodyPr>
          <a:lstStyle/>
          <a:p>
            <a:r>
              <a:rPr lang="en-US" dirty="0" smtClean="0">
                <a:solidFill>
                  <a:schemeClr val="tx1"/>
                </a:solidFill>
              </a:rPr>
              <a:t>literature review of articles from </a:t>
            </a:r>
            <a:r>
              <a:rPr lang="en-US" dirty="0" smtClean="0">
                <a:solidFill>
                  <a:schemeClr val="tx1"/>
                </a:solidFill>
              </a:rPr>
              <a:t>Germany</a:t>
            </a:r>
            <a:r>
              <a:rPr lang="en-US" dirty="0" smtClean="0">
                <a:solidFill>
                  <a:schemeClr val="tx1"/>
                </a:solidFill>
              </a:rPr>
              <a:t>, china, and the U.S.</a:t>
            </a:r>
          </a:p>
          <a:p>
            <a:r>
              <a:rPr lang="en-US" dirty="0" smtClean="0">
                <a:solidFill>
                  <a:schemeClr val="tx1"/>
                </a:solidFill>
              </a:rPr>
              <a:t>data obtained on lattice parameters gave the ability to create accurate unit cells </a:t>
            </a:r>
          </a:p>
          <a:p>
            <a:r>
              <a:rPr lang="en-US" dirty="0" smtClean="0">
                <a:solidFill>
                  <a:schemeClr val="tx1"/>
                </a:solidFill>
              </a:rPr>
              <a:t>specifications from </a:t>
            </a:r>
            <a:r>
              <a:rPr lang="en-US" dirty="0" err="1" smtClean="0">
                <a:solidFill>
                  <a:schemeClr val="tx1"/>
                </a:solidFill>
              </a:rPr>
              <a:t>lammps</a:t>
            </a:r>
            <a:r>
              <a:rPr lang="en-US" dirty="0" smtClean="0">
                <a:solidFill>
                  <a:schemeClr val="tx1"/>
                </a:solidFill>
              </a:rPr>
              <a:t> gave the outline of how to run simulations</a:t>
            </a:r>
          </a:p>
          <a:p>
            <a:r>
              <a:rPr lang="en-US" dirty="0" smtClean="0">
                <a:solidFill>
                  <a:schemeClr val="tx1"/>
                </a:solidFill>
              </a:rPr>
              <a:t>the literature gave the coefficients needed to create the </a:t>
            </a:r>
            <a:r>
              <a:rPr lang="en-US" dirty="0">
                <a:solidFill>
                  <a:schemeClr val="tx1"/>
                </a:solidFill>
              </a:rPr>
              <a:t>T</a:t>
            </a:r>
            <a:r>
              <a:rPr lang="en-US" dirty="0" smtClean="0">
                <a:solidFill>
                  <a:schemeClr val="tx1"/>
                </a:solidFill>
              </a:rPr>
              <a:t>ersoff interatomic potential from scratch</a:t>
            </a:r>
          </a:p>
          <a:p>
            <a:r>
              <a:rPr lang="en-US" dirty="0" smtClean="0">
                <a:solidFill>
                  <a:schemeClr val="tx1"/>
                </a:solidFill>
              </a:rPr>
              <a:t>ran tests then compared reaction to published results of temperature ramping, cte, and tensile tests</a:t>
            </a:r>
          </a:p>
          <a:p>
            <a:endParaRPr lang="en-US" dirty="0">
              <a:solidFill>
                <a:schemeClr val="tx1"/>
              </a:solidFill>
            </a:endParaRPr>
          </a:p>
        </p:txBody>
      </p:sp>
      <p:sp>
        <p:nvSpPr>
          <p:cNvPr id="4" name="Title 1"/>
          <p:cNvSpPr>
            <a:spLocks noGrp="1"/>
          </p:cNvSpPr>
          <p:nvPr>
            <p:ph type="title"/>
          </p:nvPr>
        </p:nvSpPr>
        <p:spPr>
          <a:xfrm>
            <a:off x="210080" y="152400"/>
            <a:ext cx="4548187" cy="1422400"/>
          </a:xfrm>
        </p:spPr>
        <p:txBody>
          <a:bodyPr>
            <a:normAutofit/>
          </a:bodyPr>
          <a:lstStyle/>
          <a:p>
            <a:r>
              <a:rPr lang="en-US" sz="4000" b="1" u="sng" cap="none" smtClean="0">
                <a:ea typeface="Helvetica" charset="0"/>
                <a:cs typeface="Helvetica" charset="0"/>
              </a:rPr>
              <a:t>Data Collection</a:t>
            </a:r>
            <a:endParaRPr lang="en-US" sz="4000" b="1" u="sng" cap="none" dirty="0">
              <a:ea typeface="Helvetica" charset="0"/>
              <a:cs typeface="Helvetica" charset="0"/>
            </a:endParaRPr>
          </a:p>
        </p:txBody>
      </p:sp>
      <p:sp>
        <p:nvSpPr>
          <p:cNvPr id="5" name="Slide Number Placeholder 4"/>
          <p:cNvSpPr>
            <a:spLocks noGrp="1"/>
          </p:cNvSpPr>
          <p:nvPr>
            <p:ph type="sldNum" sz="quarter" idx="12"/>
          </p:nvPr>
        </p:nvSpPr>
        <p:spPr>
          <a:xfrm>
            <a:off x="11548534" y="6214533"/>
            <a:ext cx="464913" cy="508001"/>
          </a:xfrm>
        </p:spPr>
        <p:txBody>
          <a:bodyPr/>
          <a:lstStyle/>
          <a:p>
            <a:fld id="{D57F1E4F-1CFF-5643-939E-02111984F565}" type="slidenum">
              <a:rPr lang="en-US" sz="1400" smtClean="0"/>
              <a:t>9</a:t>
            </a:fld>
            <a:endParaRPr lang="en-US" sz="1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670" t="8609" r="11945" b="13933"/>
          <a:stretch/>
        </p:blipFill>
        <p:spPr>
          <a:xfrm>
            <a:off x="5535140" y="3381036"/>
            <a:ext cx="2123446" cy="21234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15" y="3351058"/>
            <a:ext cx="2133414" cy="212344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687" y="643572"/>
            <a:ext cx="2616534" cy="16863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4221" y="566145"/>
            <a:ext cx="2564647" cy="1841166"/>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8649" t="19922" r="16722" b="20306"/>
          <a:stretch/>
        </p:blipFill>
        <p:spPr>
          <a:xfrm>
            <a:off x="4784264" y="863600"/>
            <a:ext cx="1967465" cy="1278852"/>
          </a:xfrm>
          <a:prstGeom prst="rect">
            <a:avLst/>
          </a:prstGeom>
        </p:spPr>
      </p:pic>
      <p:sp>
        <p:nvSpPr>
          <p:cNvPr id="16" name="TextBox 15"/>
          <p:cNvSpPr txBox="1"/>
          <p:nvPr/>
        </p:nvSpPr>
        <p:spPr>
          <a:xfrm>
            <a:off x="6273551" y="2442673"/>
            <a:ext cx="4362993" cy="369332"/>
          </a:xfrm>
          <a:prstGeom prst="rect">
            <a:avLst/>
          </a:prstGeom>
          <a:noFill/>
        </p:spPr>
        <p:txBody>
          <a:bodyPr wrap="square" rtlCol="0">
            <a:spAutoFit/>
          </a:bodyPr>
          <a:lstStyle/>
          <a:p>
            <a:pPr algn="ctr"/>
            <a:r>
              <a:rPr lang="en-US" b="1" dirty="0" smtClean="0"/>
              <a:t>Figure </a:t>
            </a:r>
            <a:r>
              <a:rPr lang="en-US" b="1" dirty="0" smtClean="0"/>
              <a:t>9: </a:t>
            </a:r>
            <a:r>
              <a:rPr lang="en-US" dirty="0" smtClean="0"/>
              <a:t>Periodicity of Beta Unit Cell</a:t>
            </a:r>
            <a:endParaRPr lang="en-US" dirty="0"/>
          </a:p>
        </p:txBody>
      </p:sp>
      <p:sp>
        <p:nvSpPr>
          <p:cNvPr id="17" name="TextBox 16"/>
          <p:cNvSpPr txBox="1"/>
          <p:nvPr/>
        </p:nvSpPr>
        <p:spPr>
          <a:xfrm>
            <a:off x="4415366" y="5500217"/>
            <a:ext cx="4362993" cy="369332"/>
          </a:xfrm>
          <a:prstGeom prst="rect">
            <a:avLst/>
          </a:prstGeom>
          <a:noFill/>
        </p:spPr>
        <p:txBody>
          <a:bodyPr wrap="square" rtlCol="0">
            <a:spAutoFit/>
          </a:bodyPr>
          <a:lstStyle/>
          <a:p>
            <a:pPr algn="ctr"/>
            <a:r>
              <a:rPr lang="en-US" b="1" dirty="0" smtClean="0"/>
              <a:t>Figure </a:t>
            </a:r>
            <a:r>
              <a:rPr lang="en-US" b="1" dirty="0" smtClean="0"/>
              <a:t>10: </a:t>
            </a:r>
            <a:r>
              <a:rPr lang="en-US" dirty="0" smtClean="0"/>
              <a:t>Top View of Beta</a:t>
            </a:r>
            <a:endParaRPr lang="en-US" dirty="0"/>
          </a:p>
        </p:txBody>
      </p:sp>
      <p:sp>
        <p:nvSpPr>
          <p:cNvPr id="18" name="TextBox 17"/>
          <p:cNvSpPr txBox="1"/>
          <p:nvPr/>
        </p:nvSpPr>
        <p:spPr>
          <a:xfrm>
            <a:off x="7922926" y="5481500"/>
            <a:ext cx="4362993" cy="369332"/>
          </a:xfrm>
          <a:prstGeom prst="rect">
            <a:avLst/>
          </a:prstGeom>
          <a:noFill/>
        </p:spPr>
        <p:txBody>
          <a:bodyPr wrap="square" rtlCol="0">
            <a:spAutoFit/>
          </a:bodyPr>
          <a:lstStyle/>
          <a:p>
            <a:pPr algn="ctr"/>
            <a:r>
              <a:rPr lang="en-US" b="1" dirty="0" smtClean="0"/>
              <a:t>Figure </a:t>
            </a:r>
            <a:r>
              <a:rPr lang="en-US" b="1" dirty="0" smtClean="0"/>
              <a:t>11: </a:t>
            </a:r>
            <a:r>
              <a:rPr lang="en-US" dirty="0" smtClean="0"/>
              <a:t>Top View of Alpha</a:t>
            </a:r>
            <a:endParaRPr lang="en-US" dirty="0"/>
          </a:p>
        </p:txBody>
      </p:sp>
    </p:spTree>
    <p:extLst>
      <p:ext uri="{BB962C8B-B14F-4D97-AF65-F5344CB8AC3E}">
        <p14:creationId xmlns:p14="http://schemas.microsoft.com/office/powerpoint/2010/main" val="824726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597</TotalTime>
  <Words>710</Words>
  <Application>Microsoft Macintosh PowerPoint</Application>
  <PresentationFormat>Widescreen</PresentationFormat>
  <Paragraphs>121</Paragraphs>
  <Slides>17</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Cambria Math</vt:lpstr>
      <vt:lpstr>Century Gothic</vt:lpstr>
      <vt:lpstr>Helvetica</vt:lpstr>
      <vt:lpstr>StarSymbol</vt:lpstr>
      <vt:lpstr>Arial</vt:lpstr>
      <vt:lpstr>Mesh</vt:lpstr>
      <vt:lpstr>Silicon Nitride Molecular Dynamics</vt:lpstr>
      <vt:lpstr>What is Silicon Nitride?</vt:lpstr>
      <vt:lpstr>Current Importance of Silicon Nitride</vt:lpstr>
      <vt:lpstr>Physical Analysis</vt:lpstr>
      <vt:lpstr>PowerPoint Presentation</vt:lpstr>
      <vt:lpstr>PowerPoint Presentation</vt:lpstr>
      <vt:lpstr>PowerPoint Presentation</vt:lpstr>
      <vt:lpstr>Setup Procedure</vt:lpstr>
      <vt:lpstr>Data Collection</vt:lpstr>
      <vt:lpstr>Attempted Simulations</vt:lpstr>
      <vt:lpstr>Attempted Simulations</vt:lpstr>
      <vt:lpstr>Attempted Simulations</vt:lpstr>
      <vt:lpstr>Attempted Simulations</vt:lpstr>
      <vt:lpstr>Conclusions and Future Work</vt:lpstr>
      <vt:lpstr>PowerPoint Presentation</vt:lpstr>
      <vt:lpstr>PowerPoint Presentation</vt:lpstr>
      <vt:lpstr>Questions?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Dynamics study of Silicon Nitride</dc:title>
  <dc:creator>Chris Galus</dc:creator>
  <cp:lastModifiedBy>Chris Galus</cp:lastModifiedBy>
  <cp:revision>53</cp:revision>
  <cp:lastPrinted>2020-04-03T23:46:48Z</cp:lastPrinted>
  <dcterms:created xsi:type="dcterms:W3CDTF">2020-02-27T17:51:48Z</dcterms:created>
  <dcterms:modified xsi:type="dcterms:W3CDTF">2020-04-03T23:47:03Z</dcterms:modified>
</cp:coreProperties>
</file>